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8" r:id="rId2"/>
    <p:sldId id="527" r:id="rId3"/>
    <p:sldId id="528" r:id="rId4"/>
    <p:sldId id="526" r:id="rId5"/>
    <p:sldId id="529" r:id="rId6"/>
    <p:sldId id="530" r:id="rId7"/>
    <p:sldId id="301" r:id="rId8"/>
    <p:sldId id="303" r:id="rId9"/>
    <p:sldId id="531" r:id="rId10"/>
    <p:sldId id="532" r:id="rId11"/>
    <p:sldId id="533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534" r:id="rId22"/>
    <p:sldId id="535" r:id="rId23"/>
    <p:sldId id="536" r:id="rId24"/>
    <p:sldId id="537" r:id="rId25"/>
    <p:sldId id="316" r:id="rId26"/>
    <p:sldId id="538" r:id="rId27"/>
    <p:sldId id="315" r:id="rId28"/>
    <p:sldId id="318" r:id="rId29"/>
    <p:sldId id="319" r:id="rId30"/>
    <p:sldId id="539" r:id="rId31"/>
    <p:sldId id="540" r:id="rId32"/>
    <p:sldId id="541" r:id="rId33"/>
  </p:sldIdLst>
  <p:sldSz cx="9144000" cy="6858000" type="screen4x3"/>
  <p:notesSz cx="7315200" cy="9601200"/>
  <p:custDataLst>
    <p:tags r:id="rId36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85538" autoAdjust="0"/>
  </p:normalViewPr>
  <p:slideViewPr>
    <p:cSldViewPr snapToGrid="0">
      <p:cViewPr varScale="1">
        <p:scale>
          <a:sx n="63" d="100"/>
          <a:sy n="63" d="100"/>
        </p:scale>
        <p:origin x="1542" y="78"/>
      </p:cViewPr>
      <p:guideLst>
        <p:guide orient="horz" pos="4319"/>
        <p:guide pos="28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701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l" defTabSz="966597">
              <a:defRPr sz="1200"/>
            </a:lvl1pPr>
          </a:lstStyle>
          <a:p>
            <a:endParaRPr lang="en-US"/>
          </a:p>
        </p:txBody>
      </p:sp>
      <p:sp>
        <p:nvSpPr>
          <p:cNvPr id="2017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500" y="1"/>
            <a:ext cx="3169700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597">
              <a:defRPr sz="1200"/>
            </a:lvl1pPr>
          </a:lstStyle>
          <a:p>
            <a:endParaRPr lang="en-US"/>
          </a:p>
        </p:txBody>
      </p:sp>
      <p:sp>
        <p:nvSpPr>
          <p:cNvPr id="2017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11"/>
            <a:ext cx="3169701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l" defTabSz="966597">
              <a:defRPr sz="1200"/>
            </a:lvl1pPr>
          </a:lstStyle>
          <a:p>
            <a:endParaRPr lang="en-US"/>
          </a:p>
        </p:txBody>
      </p:sp>
      <p:sp>
        <p:nvSpPr>
          <p:cNvPr id="2017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500" y="9121711"/>
            <a:ext cx="3169700" cy="4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6597">
              <a:defRPr sz="1200"/>
            </a:lvl1pPr>
          </a:lstStyle>
          <a:p>
            <a:fld id="{A0802D71-0050-40A2-B0F4-9EB66DC304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7AD0B-D377-48D5-ACC0-D80CF91C6F0D}" type="datetimeFigureOut">
              <a:rPr lang="en-US" smtClean="0"/>
              <a:pPr/>
              <a:t>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999B-50DE-463C-9F7A-7EEC2666D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9D661-270F-43BD-BB18-9279C57788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F9890-F834-4B5F-A368-BA06D45AB7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487A7-D655-4915-AA43-C714238449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0F070-178A-4E9B-8D32-F9BAB322C0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FFB60-0667-4E91-A594-06322BA968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A54FA3-ED06-4E79-9A62-D6B877094B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C7AF3-BE19-4AF8-BF6A-612F7BFA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D60ECB-08ED-4554-9A11-4B1F689E8A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BA624-D39F-4955-80FE-1F2A4733EC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BCB80-5213-430B-93BF-7289B16314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08CA6-C935-44E7-B964-8468E82EA3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CBE07B7C-A9C1-4CE3-AA0E-D4CCF55A35C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1.png"/><Relationship Id="rId3" Type="http://schemas.openxmlformats.org/officeDocument/2006/relationships/tags" Target="../tags/tag20.xml"/><Relationship Id="rId21" Type="http://schemas.openxmlformats.org/officeDocument/2006/relationships/image" Target="../media/image24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19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27.png"/><Relationship Id="rId5" Type="http://schemas.openxmlformats.org/officeDocument/2006/relationships/tags" Target="../tags/tag22.xml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tags" Target="../tags/tag27.xml"/><Relationship Id="rId19" Type="http://schemas.openxmlformats.org/officeDocument/2006/relationships/image" Target="../media/image22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tags" Target="../tags/tag40.xml"/><Relationship Id="rId16" Type="http://schemas.openxmlformats.org/officeDocument/2006/relationships/image" Target="../media/image43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38.png"/><Relationship Id="rId5" Type="http://schemas.openxmlformats.org/officeDocument/2006/relationships/tags" Target="../tags/tag43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46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55.xml"/><Relationship Id="rId7" Type="http://schemas.openxmlformats.org/officeDocument/2006/relationships/image" Target="../media/image5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6.xml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59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tags" Target="../tags/tag59.xml"/><Relationship Id="rId16" Type="http://schemas.openxmlformats.org/officeDocument/2006/relationships/image" Target="../media/image62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57.png"/><Relationship Id="rId5" Type="http://schemas.openxmlformats.org/officeDocument/2006/relationships/tags" Target="../tags/tag62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5" Type="http://schemas.openxmlformats.org/officeDocument/2006/relationships/tags" Target="../tags/tag13.xml"/><Relationship Id="rId10" Type="http://schemas.openxmlformats.org/officeDocument/2006/relationships/image" Target="../media/image11.png"/><Relationship Id="rId4" Type="http://schemas.openxmlformats.org/officeDocument/2006/relationships/tags" Target="../tags/tag12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" y="274321"/>
            <a:ext cx="851916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/>
              <a:t>Introduction to the theory of small strain, linear elasticity</a:t>
            </a:r>
          </a:p>
          <a:p>
            <a:pPr algn="l"/>
            <a:endParaRPr lang="en-US" sz="2400" b="0" dirty="0" smtClean="0"/>
          </a:p>
        </p:txBody>
      </p:sp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565" y="1315719"/>
            <a:ext cx="8763051" cy="424131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2161" y="325120"/>
            <a:ext cx="8530142" cy="50769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35684" y="1041400"/>
            <a:ext cx="8736620" cy="266685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691" y="732051"/>
            <a:ext cx="7822707" cy="5155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Freeform 4"/>
          <p:cNvSpPr>
            <a:spLocks/>
          </p:cNvSpPr>
          <p:nvPr/>
        </p:nvSpPr>
        <p:spPr bwMode="auto">
          <a:xfrm>
            <a:off x="5991226" y="939801"/>
            <a:ext cx="1598613" cy="2090738"/>
          </a:xfrm>
          <a:custGeom>
            <a:avLst/>
            <a:gdLst/>
            <a:ahLst/>
            <a:cxnLst>
              <a:cxn ang="0">
                <a:pos x="192" y="9"/>
              </a:cxn>
              <a:cxn ang="0">
                <a:pos x="36" y="181"/>
              </a:cxn>
              <a:cxn ang="0">
                <a:pos x="11" y="280"/>
              </a:cxn>
              <a:cxn ang="0">
                <a:pos x="3" y="313"/>
              </a:cxn>
              <a:cxn ang="0">
                <a:pos x="36" y="437"/>
              </a:cxn>
              <a:cxn ang="0">
                <a:pos x="61" y="478"/>
              </a:cxn>
              <a:cxn ang="0">
                <a:pos x="85" y="576"/>
              </a:cxn>
              <a:cxn ang="0">
                <a:pos x="159" y="1037"/>
              </a:cxn>
              <a:cxn ang="0">
                <a:pos x="332" y="1194"/>
              </a:cxn>
              <a:cxn ang="0">
                <a:pos x="423" y="1251"/>
              </a:cxn>
              <a:cxn ang="0">
                <a:pos x="604" y="1317"/>
              </a:cxn>
              <a:cxn ang="0">
                <a:pos x="760" y="1309"/>
              </a:cxn>
              <a:cxn ang="0">
                <a:pos x="826" y="1218"/>
              </a:cxn>
              <a:cxn ang="0">
                <a:pos x="859" y="1169"/>
              </a:cxn>
              <a:cxn ang="0">
                <a:pos x="933" y="889"/>
              </a:cxn>
              <a:cxn ang="0">
                <a:pos x="974" y="749"/>
              </a:cxn>
              <a:cxn ang="0">
                <a:pos x="990" y="683"/>
              </a:cxn>
              <a:cxn ang="0">
                <a:pos x="1007" y="560"/>
              </a:cxn>
              <a:cxn ang="0">
                <a:pos x="957" y="321"/>
              </a:cxn>
              <a:cxn ang="0">
                <a:pos x="916" y="264"/>
              </a:cxn>
              <a:cxn ang="0">
                <a:pos x="867" y="190"/>
              </a:cxn>
              <a:cxn ang="0">
                <a:pos x="661" y="107"/>
              </a:cxn>
              <a:cxn ang="0">
                <a:pos x="579" y="66"/>
              </a:cxn>
              <a:cxn ang="0">
                <a:pos x="423" y="0"/>
              </a:cxn>
              <a:cxn ang="0">
                <a:pos x="192" y="9"/>
              </a:cxn>
            </a:cxnLst>
            <a:rect l="0" t="0" r="r" b="b"/>
            <a:pathLst>
              <a:path w="1007" h="1317">
                <a:moveTo>
                  <a:pt x="192" y="9"/>
                </a:moveTo>
                <a:cubicBezTo>
                  <a:pt x="88" y="92"/>
                  <a:pt x="68" y="82"/>
                  <a:pt x="36" y="181"/>
                </a:cubicBezTo>
                <a:cubicBezTo>
                  <a:pt x="20" y="229"/>
                  <a:pt x="30" y="201"/>
                  <a:pt x="11" y="280"/>
                </a:cubicBezTo>
                <a:cubicBezTo>
                  <a:pt x="8" y="291"/>
                  <a:pt x="3" y="313"/>
                  <a:pt x="3" y="313"/>
                </a:cubicBezTo>
                <a:cubicBezTo>
                  <a:pt x="8" y="366"/>
                  <a:pt x="0" y="401"/>
                  <a:pt x="36" y="437"/>
                </a:cubicBezTo>
                <a:cubicBezTo>
                  <a:pt x="58" y="503"/>
                  <a:pt x="27" y="423"/>
                  <a:pt x="61" y="478"/>
                </a:cubicBezTo>
                <a:cubicBezTo>
                  <a:pt x="77" y="504"/>
                  <a:pt x="79" y="547"/>
                  <a:pt x="85" y="576"/>
                </a:cubicBezTo>
                <a:cubicBezTo>
                  <a:pt x="89" y="692"/>
                  <a:pt x="54" y="932"/>
                  <a:pt x="159" y="1037"/>
                </a:cubicBezTo>
                <a:cubicBezTo>
                  <a:pt x="178" y="1096"/>
                  <a:pt x="273" y="1173"/>
                  <a:pt x="332" y="1194"/>
                </a:cubicBezTo>
                <a:cubicBezTo>
                  <a:pt x="360" y="1220"/>
                  <a:pt x="387" y="1240"/>
                  <a:pt x="423" y="1251"/>
                </a:cubicBezTo>
                <a:cubicBezTo>
                  <a:pt x="465" y="1296"/>
                  <a:pt x="546" y="1309"/>
                  <a:pt x="604" y="1317"/>
                </a:cubicBezTo>
                <a:cubicBezTo>
                  <a:pt x="656" y="1314"/>
                  <a:pt x="708" y="1316"/>
                  <a:pt x="760" y="1309"/>
                </a:cubicBezTo>
                <a:cubicBezTo>
                  <a:pt x="776" y="1307"/>
                  <a:pt x="813" y="1237"/>
                  <a:pt x="826" y="1218"/>
                </a:cubicBezTo>
                <a:cubicBezTo>
                  <a:pt x="837" y="1202"/>
                  <a:pt x="859" y="1169"/>
                  <a:pt x="859" y="1169"/>
                </a:cubicBezTo>
                <a:cubicBezTo>
                  <a:pt x="888" y="1077"/>
                  <a:pt x="910" y="983"/>
                  <a:pt x="933" y="889"/>
                </a:cubicBezTo>
                <a:cubicBezTo>
                  <a:pt x="945" y="841"/>
                  <a:pt x="951" y="794"/>
                  <a:pt x="974" y="749"/>
                </a:cubicBezTo>
                <a:cubicBezTo>
                  <a:pt x="978" y="727"/>
                  <a:pt x="986" y="705"/>
                  <a:pt x="990" y="683"/>
                </a:cubicBezTo>
                <a:cubicBezTo>
                  <a:pt x="997" y="642"/>
                  <a:pt x="1007" y="560"/>
                  <a:pt x="1007" y="560"/>
                </a:cubicBezTo>
                <a:cubicBezTo>
                  <a:pt x="1001" y="479"/>
                  <a:pt x="1004" y="391"/>
                  <a:pt x="957" y="321"/>
                </a:cubicBezTo>
                <a:cubicBezTo>
                  <a:pt x="947" y="292"/>
                  <a:pt x="934" y="287"/>
                  <a:pt x="916" y="264"/>
                </a:cubicBezTo>
                <a:cubicBezTo>
                  <a:pt x="898" y="240"/>
                  <a:pt x="883" y="215"/>
                  <a:pt x="867" y="190"/>
                </a:cubicBezTo>
                <a:cubicBezTo>
                  <a:pt x="835" y="143"/>
                  <a:pt x="711" y="128"/>
                  <a:pt x="661" y="107"/>
                </a:cubicBezTo>
                <a:cubicBezTo>
                  <a:pt x="632" y="94"/>
                  <a:pt x="609" y="77"/>
                  <a:pt x="579" y="66"/>
                </a:cubicBezTo>
                <a:cubicBezTo>
                  <a:pt x="542" y="31"/>
                  <a:pt x="471" y="14"/>
                  <a:pt x="423" y="0"/>
                </a:cubicBezTo>
                <a:cubicBezTo>
                  <a:pt x="181" y="9"/>
                  <a:pt x="104" y="9"/>
                  <a:pt x="192" y="9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77" name="Freeform 5"/>
          <p:cNvSpPr>
            <a:spLocks/>
          </p:cNvSpPr>
          <p:nvPr/>
        </p:nvSpPr>
        <p:spPr bwMode="auto">
          <a:xfrm>
            <a:off x="6008688" y="927101"/>
            <a:ext cx="1603375" cy="1306513"/>
          </a:xfrm>
          <a:custGeom>
            <a:avLst/>
            <a:gdLst/>
            <a:ahLst/>
            <a:cxnLst>
              <a:cxn ang="0">
                <a:pos x="74" y="798"/>
              </a:cxn>
              <a:cxn ang="0">
                <a:pos x="66" y="552"/>
              </a:cxn>
              <a:cxn ang="0">
                <a:pos x="0" y="362"/>
              </a:cxn>
              <a:cxn ang="0">
                <a:pos x="58" y="189"/>
              </a:cxn>
              <a:cxn ang="0">
                <a:pos x="91" y="91"/>
              </a:cxn>
              <a:cxn ang="0">
                <a:pos x="206" y="0"/>
              </a:cxn>
              <a:cxn ang="0">
                <a:pos x="486" y="33"/>
              </a:cxn>
              <a:cxn ang="0">
                <a:pos x="601" y="99"/>
              </a:cxn>
              <a:cxn ang="0">
                <a:pos x="642" y="132"/>
              </a:cxn>
              <a:cxn ang="0">
                <a:pos x="749" y="148"/>
              </a:cxn>
              <a:cxn ang="0">
                <a:pos x="798" y="165"/>
              </a:cxn>
              <a:cxn ang="0">
                <a:pos x="823" y="173"/>
              </a:cxn>
              <a:cxn ang="0">
                <a:pos x="881" y="239"/>
              </a:cxn>
              <a:cxn ang="0">
                <a:pos x="914" y="280"/>
              </a:cxn>
              <a:cxn ang="0">
                <a:pos x="938" y="329"/>
              </a:cxn>
              <a:cxn ang="0">
                <a:pos x="979" y="420"/>
              </a:cxn>
              <a:cxn ang="0">
                <a:pos x="971" y="700"/>
              </a:cxn>
              <a:cxn ang="0">
                <a:pos x="955" y="765"/>
              </a:cxn>
              <a:cxn ang="0">
                <a:pos x="938" y="823"/>
              </a:cxn>
            </a:cxnLst>
            <a:rect l="0" t="0" r="r" b="b"/>
            <a:pathLst>
              <a:path w="1010" h="823">
                <a:moveTo>
                  <a:pt x="74" y="798"/>
                </a:moveTo>
                <a:cubicBezTo>
                  <a:pt x="71" y="716"/>
                  <a:pt x="72" y="634"/>
                  <a:pt x="66" y="552"/>
                </a:cubicBezTo>
                <a:cubicBezTo>
                  <a:pt x="61" y="483"/>
                  <a:pt x="20" y="426"/>
                  <a:pt x="0" y="362"/>
                </a:cubicBezTo>
                <a:cubicBezTo>
                  <a:pt x="6" y="301"/>
                  <a:pt x="3" y="226"/>
                  <a:pt x="58" y="189"/>
                </a:cubicBezTo>
                <a:cubicBezTo>
                  <a:pt x="67" y="163"/>
                  <a:pt x="75" y="117"/>
                  <a:pt x="91" y="91"/>
                </a:cubicBezTo>
                <a:cubicBezTo>
                  <a:pt x="113" y="55"/>
                  <a:pt x="168" y="12"/>
                  <a:pt x="206" y="0"/>
                </a:cubicBezTo>
                <a:cubicBezTo>
                  <a:pt x="301" y="7"/>
                  <a:pt x="394" y="11"/>
                  <a:pt x="486" y="33"/>
                </a:cubicBezTo>
                <a:cubicBezTo>
                  <a:pt x="521" y="58"/>
                  <a:pt x="563" y="81"/>
                  <a:pt x="601" y="99"/>
                </a:cubicBezTo>
                <a:cubicBezTo>
                  <a:pt x="695" y="144"/>
                  <a:pt x="570" y="88"/>
                  <a:pt x="642" y="132"/>
                </a:cubicBezTo>
                <a:cubicBezTo>
                  <a:pt x="673" y="151"/>
                  <a:pt x="713" y="144"/>
                  <a:pt x="749" y="148"/>
                </a:cubicBezTo>
                <a:cubicBezTo>
                  <a:pt x="765" y="154"/>
                  <a:pt x="782" y="159"/>
                  <a:pt x="798" y="165"/>
                </a:cubicBezTo>
                <a:cubicBezTo>
                  <a:pt x="806" y="168"/>
                  <a:pt x="823" y="173"/>
                  <a:pt x="823" y="173"/>
                </a:cubicBezTo>
                <a:cubicBezTo>
                  <a:pt x="844" y="194"/>
                  <a:pt x="860" y="218"/>
                  <a:pt x="881" y="239"/>
                </a:cubicBezTo>
                <a:cubicBezTo>
                  <a:pt x="901" y="302"/>
                  <a:pt x="871" y="227"/>
                  <a:pt x="914" y="280"/>
                </a:cubicBezTo>
                <a:cubicBezTo>
                  <a:pt x="925" y="294"/>
                  <a:pt x="928" y="314"/>
                  <a:pt x="938" y="329"/>
                </a:cubicBezTo>
                <a:cubicBezTo>
                  <a:pt x="949" y="363"/>
                  <a:pt x="954" y="394"/>
                  <a:pt x="979" y="420"/>
                </a:cubicBezTo>
                <a:cubicBezTo>
                  <a:pt x="1010" y="506"/>
                  <a:pt x="989" y="610"/>
                  <a:pt x="971" y="700"/>
                </a:cubicBezTo>
                <a:cubicBezTo>
                  <a:pt x="967" y="722"/>
                  <a:pt x="960" y="743"/>
                  <a:pt x="955" y="765"/>
                </a:cubicBezTo>
                <a:cubicBezTo>
                  <a:pt x="950" y="785"/>
                  <a:pt x="938" y="823"/>
                  <a:pt x="938" y="823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 flipH="1" flipV="1">
            <a:off x="5394326" y="954088"/>
            <a:ext cx="6794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 flipH="1" flipV="1">
            <a:off x="5564188" y="784226"/>
            <a:ext cx="549275" cy="32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 flipH="1" flipV="1">
            <a:off x="5303838" y="1149351"/>
            <a:ext cx="71755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6" name="Picture 3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6040088" y="736979"/>
            <a:ext cx="267719" cy="169733"/>
          </a:xfrm>
          <a:prstGeom prst="rect">
            <a:avLst/>
          </a:prstGeom>
          <a:noFill/>
          <a:ln/>
          <a:effectLst/>
        </p:spPr>
      </p:pic>
      <p:pic>
        <p:nvPicPr>
          <p:cNvPr id="37" name="Picture 3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6263538" y="2893326"/>
            <a:ext cx="309533" cy="163774"/>
          </a:xfrm>
          <a:prstGeom prst="rect">
            <a:avLst/>
          </a:prstGeom>
          <a:noFill/>
          <a:ln/>
          <a:effectLst/>
        </p:spPr>
      </p:pic>
      <p:sp>
        <p:nvSpPr>
          <p:cNvPr id="54283" name="AutoShape 11"/>
          <p:cNvSpPr>
            <a:spLocks noChangeArrowheads="1"/>
          </p:cNvSpPr>
          <p:nvPr/>
        </p:nvSpPr>
        <p:spPr bwMode="auto">
          <a:xfrm rot="17702117">
            <a:off x="7445376" y="2560638"/>
            <a:ext cx="169863" cy="2476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6" name="Group 14"/>
          <p:cNvGrpSpPr>
            <a:grpSpLocks/>
          </p:cNvGrpSpPr>
          <p:nvPr/>
        </p:nvGrpSpPr>
        <p:grpSpPr bwMode="auto">
          <a:xfrm>
            <a:off x="6478588" y="2978151"/>
            <a:ext cx="561975" cy="392113"/>
            <a:chOff x="510" y="3596"/>
            <a:chExt cx="354" cy="247"/>
          </a:xfrm>
        </p:grpSpPr>
        <p:sp>
          <p:nvSpPr>
            <p:cNvPr id="54284" name="Oval 12"/>
            <p:cNvSpPr>
              <a:spLocks noChangeArrowheads="1"/>
            </p:cNvSpPr>
            <p:nvPr/>
          </p:nvSpPr>
          <p:spPr bwMode="auto">
            <a:xfrm>
              <a:off x="617" y="3596"/>
              <a:ext cx="124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Rectangle 13" descr="Dark upward diagonal"/>
            <p:cNvSpPr>
              <a:spLocks noChangeArrowheads="1"/>
            </p:cNvSpPr>
            <p:nvPr/>
          </p:nvSpPr>
          <p:spPr bwMode="auto">
            <a:xfrm>
              <a:off x="510" y="3711"/>
              <a:ext cx="354" cy="132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87" name="Rectangle 15" descr="Dark upward diagonal"/>
          <p:cNvSpPr>
            <a:spLocks noChangeArrowheads="1"/>
          </p:cNvSpPr>
          <p:nvPr/>
        </p:nvSpPr>
        <p:spPr bwMode="auto">
          <a:xfrm rot="17589247">
            <a:off x="7537451" y="2668588"/>
            <a:ext cx="354013" cy="1841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 flipV="1">
            <a:off x="5826126" y="2508251"/>
            <a:ext cx="352425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 flipV="1">
            <a:off x="5930901" y="2638426"/>
            <a:ext cx="312738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 flipH="1">
            <a:off x="7289801" y="431801"/>
            <a:ext cx="482600" cy="73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356083" y="466726"/>
            <a:ext cx="968408" cy="693266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4897341" y="2447925"/>
            <a:ext cx="1063817" cy="693447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7599474" y="269875"/>
            <a:ext cx="1220565" cy="696403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6223089" y="1728788"/>
            <a:ext cx="1290460" cy="208910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0" y="2460246"/>
            <a:ext cx="4787826" cy="238376"/>
          </a:xfrm>
          <a:prstGeom prst="rect">
            <a:avLst/>
          </a:prstGeom>
          <a:noFill/>
          <a:ln/>
          <a:effectLst/>
        </p:spPr>
      </p:pic>
      <p:pic>
        <p:nvPicPr>
          <p:cNvPr id="29" name="Picture 28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92" y="40944"/>
            <a:ext cx="6121920" cy="254508"/>
          </a:xfrm>
          <a:prstGeom prst="rect">
            <a:avLst/>
          </a:prstGeom>
          <a:noFill/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16106" y="1378424"/>
            <a:ext cx="1527894" cy="439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54305" name="Picture 33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435726" y="33338"/>
            <a:ext cx="1077913" cy="6969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54301" name="Line 29"/>
          <p:cNvSpPr>
            <a:spLocks noChangeShapeType="1"/>
          </p:cNvSpPr>
          <p:nvPr/>
        </p:nvSpPr>
        <p:spPr bwMode="auto">
          <a:xfrm flipV="1">
            <a:off x="6648451" y="469901"/>
            <a:ext cx="793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3" name="Picture 42" descr="TP_tmp.b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181" y="2301544"/>
            <a:ext cx="202692" cy="202692"/>
          </a:xfrm>
          <a:prstGeom prst="rect">
            <a:avLst/>
          </a:prstGeom>
          <a:noFill/>
        </p:spPr>
      </p:pic>
      <p:pic>
        <p:nvPicPr>
          <p:cNvPr id="45" name="Picture 44" descr="TP_tmp.b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61" y="2888397"/>
            <a:ext cx="3707900" cy="13456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21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89325" y="3629025"/>
            <a:ext cx="4716463" cy="9683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grpSp>
        <p:nvGrpSpPr>
          <p:cNvPr id="55331" name="Group 35"/>
          <p:cNvGrpSpPr>
            <a:grpSpLocks/>
          </p:cNvGrpSpPr>
          <p:nvPr/>
        </p:nvGrpSpPr>
        <p:grpSpPr bwMode="auto">
          <a:xfrm>
            <a:off x="627063" y="862013"/>
            <a:ext cx="6956425" cy="1981200"/>
            <a:chOff x="395" y="543"/>
            <a:chExt cx="4382" cy="1248"/>
          </a:xfrm>
        </p:grpSpPr>
        <p:sp>
          <p:nvSpPr>
            <p:cNvPr id="55300" name="Rectangle 4"/>
            <p:cNvSpPr>
              <a:spLocks noChangeArrowheads="1"/>
            </p:cNvSpPr>
            <p:nvPr/>
          </p:nvSpPr>
          <p:spPr bwMode="auto">
            <a:xfrm>
              <a:off x="576" y="1152"/>
              <a:ext cx="2288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1" name="Rectangle 5" descr="Dark upward diagonal"/>
            <p:cNvSpPr>
              <a:spLocks noChangeArrowheads="1"/>
            </p:cNvSpPr>
            <p:nvPr/>
          </p:nvSpPr>
          <p:spPr bwMode="auto">
            <a:xfrm>
              <a:off x="395" y="1004"/>
              <a:ext cx="189" cy="54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2" name="Line 6"/>
            <p:cNvSpPr>
              <a:spLocks noChangeShapeType="1"/>
            </p:cNvSpPr>
            <p:nvPr/>
          </p:nvSpPr>
          <p:spPr bwMode="auto">
            <a:xfrm>
              <a:off x="1615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3" name="Line 7"/>
            <p:cNvSpPr>
              <a:spLocks noChangeShapeType="1"/>
            </p:cNvSpPr>
            <p:nvPr/>
          </p:nvSpPr>
          <p:spPr bwMode="auto">
            <a:xfrm>
              <a:off x="1711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4" name="Line 8"/>
            <p:cNvSpPr>
              <a:spLocks noChangeShapeType="1"/>
            </p:cNvSpPr>
            <p:nvPr/>
          </p:nvSpPr>
          <p:spPr bwMode="auto">
            <a:xfrm>
              <a:off x="1807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5" name="Line 9"/>
            <p:cNvSpPr>
              <a:spLocks noChangeShapeType="1"/>
            </p:cNvSpPr>
            <p:nvPr/>
          </p:nvSpPr>
          <p:spPr bwMode="auto">
            <a:xfrm>
              <a:off x="1903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6" name="Line 10"/>
            <p:cNvSpPr>
              <a:spLocks noChangeShapeType="1"/>
            </p:cNvSpPr>
            <p:nvPr/>
          </p:nvSpPr>
          <p:spPr bwMode="auto">
            <a:xfrm>
              <a:off x="1999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7" name="Line 11"/>
            <p:cNvSpPr>
              <a:spLocks noChangeShapeType="1"/>
            </p:cNvSpPr>
            <p:nvPr/>
          </p:nvSpPr>
          <p:spPr bwMode="auto">
            <a:xfrm>
              <a:off x="2095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8" name="Line 12"/>
            <p:cNvSpPr>
              <a:spLocks noChangeShapeType="1"/>
            </p:cNvSpPr>
            <p:nvPr/>
          </p:nvSpPr>
          <p:spPr bwMode="auto">
            <a:xfrm>
              <a:off x="2191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09" name="Line 13"/>
            <p:cNvSpPr>
              <a:spLocks noChangeShapeType="1"/>
            </p:cNvSpPr>
            <p:nvPr/>
          </p:nvSpPr>
          <p:spPr bwMode="auto">
            <a:xfrm>
              <a:off x="2287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0" name="Line 14"/>
            <p:cNvSpPr>
              <a:spLocks noChangeShapeType="1"/>
            </p:cNvSpPr>
            <p:nvPr/>
          </p:nvSpPr>
          <p:spPr bwMode="auto">
            <a:xfrm>
              <a:off x="2383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1" name="Line 15"/>
            <p:cNvSpPr>
              <a:spLocks noChangeShapeType="1"/>
            </p:cNvSpPr>
            <p:nvPr/>
          </p:nvSpPr>
          <p:spPr bwMode="auto">
            <a:xfrm>
              <a:off x="2479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2" name="Line 16"/>
            <p:cNvSpPr>
              <a:spLocks noChangeShapeType="1"/>
            </p:cNvSpPr>
            <p:nvPr/>
          </p:nvSpPr>
          <p:spPr bwMode="auto">
            <a:xfrm>
              <a:off x="2575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3" name="Line 17"/>
            <p:cNvSpPr>
              <a:spLocks noChangeShapeType="1"/>
            </p:cNvSpPr>
            <p:nvPr/>
          </p:nvSpPr>
          <p:spPr bwMode="auto">
            <a:xfrm>
              <a:off x="2671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4" name="Line 18"/>
            <p:cNvSpPr>
              <a:spLocks noChangeShapeType="1"/>
            </p:cNvSpPr>
            <p:nvPr/>
          </p:nvSpPr>
          <p:spPr bwMode="auto">
            <a:xfrm>
              <a:off x="2767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5" name="Line 19"/>
            <p:cNvSpPr>
              <a:spLocks noChangeShapeType="1"/>
            </p:cNvSpPr>
            <p:nvPr/>
          </p:nvSpPr>
          <p:spPr bwMode="auto">
            <a:xfrm>
              <a:off x="2863" y="930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Line 20"/>
            <p:cNvSpPr>
              <a:spLocks noChangeShapeType="1"/>
            </p:cNvSpPr>
            <p:nvPr/>
          </p:nvSpPr>
          <p:spPr bwMode="auto">
            <a:xfrm>
              <a:off x="1605" y="1374"/>
              <a:ext cx="0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7" name="Line 21"/>
            <p:cNvSpPr>
              <a:spLocks noChangeShapeType="1"/>
            </p:cNvSpPr>
            <p:nvPr/>
          </p:nvSpPr>
          <p:spPr bwMode="auto">
            <a:xfrm>
              <a:off x="2870" y="1396"/>
              <a:ext cx="0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8" name="Line 22"/>
            <p:cNvSpPr>
              <a:spLocks noChangeShapeType="1"/>
            </p:cNvSpPr>
            <p:nvPr/>
          </p:nvSpPr>
          <p:spPr bwMode="auto">
            <a:xfrm>
              <a:off x="1605" y="1596"/>
              <a:ext cx="12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Text Box 23"/>
            <p:cNvSpPr txBox="1">
              <a:spLocks noChangeArrowheads="1"/>
            </p:cNvSpPr>
            <p:nvPr/>
          </p:nvSpPr>
          <p:spPr bwMode="auto">
            <a:xfrm>
              <a:off x="2090" y="1391"/>
              <a:ext cx="4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L/2</a:t>
              </a:r>
            </a:p>
          </p:txBody>
        </p:sp>
        <p:sp>
          <p:nvSpPr>
            <p:cNvPr id="55320" name="Text Box 24"/>
            <p:cNvSpPr txBox="1">
              <a:spLocks noChangeArrowheads="1"/>
            </p:cNvSpPr>
            <p:nvPr/>
          </p:nvSpPr>
          <p:spPr bwMode="auto">
            <a:xfrm>
              <a:off x="1934" y="708"/>
              <a:ext cx="68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w(x)</a:t>
              </a:r>
            </a:p>
          </p:txBody>
        </p:sp>
        <p:sp>
          <p:nvSpPr>
            <p:cNvPr id="55322" name="Line 26"/>
            <p:cNvSpPr>
              <a:spLocks noChangeShapeType="1"/>
            </p:cNvSpPr>
            <p:nvPr/>
          </p:nvSpPr>
          <p:spPr bwMode="auto">
            <a:xfrm>
              <a:off x="2872" y="1152"/>
              <a:ext cx="5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Line 27"/>
            <p:cNvSpPr>
              <a:spLocks noChangeShapeType="1"/>
            </p:cNvSpPr>
            <p:nvPr/>
          </p:nvSpPr>
          <p:spPr bwMode="auto">
            <a:xfrm>
              <a:off x="2872" y="1376"/>
              <a:ext cx="5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Line 28"/>
            <p:cNvSpPr>
              <a:spLocks noChangeShapeType="1"/>
            </p:cNvSpPr>
            <p:nvPr/>
          </p:nvSpPr>
          <p:spPr bwMode="auto">
            <a:xfrm>
              <a:off x="3234" y="1152"/>
              <a:ext cx="0" cy="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Line 29"/>
            <p:cNvSpPr>
              <a:spLocks noChangeShapeType="1"/>
            </p:cNvSpPr>
            <p:nvPr/>
          </p:nvSpPr>
          <p:spPr bwMode="auto">
            <a:xfrm>
              <a:off x="576" y="1267"/>
              <a:ext cx="31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Text Box 30"/>
            <p:cNvSpPr txBox="1">
              <a:spLocks noChangeArrowheads="1"/>
            </p:cNvSpPr>
            <p:nvPr/>
          </p:nvSpPr>
          <p:spPr bwMode="auto">
            <a:xfrm>
              <a:off x="3219" y="1169"/>
              <a:ext cx="2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2h</a:t>
              </a:r>
            </a:p>
          </p:txBody>
        </p:sp>
        <p:sp>
          <p:nvSpPr>
            <p:cNvPr id="55327" name="Line 31"/>
            <p:cNvSpPr>
              <a:spLocks noChangeShapeType="1"/>
            </p:cNvSpPr>
            <p:nvPr/>
          </p:nvSpPr>
          <p:spPr bwMode="auto">
            <a:xfrm flipV="1">
              <a:off x="576" y="576"/>
              <a:ext cx="8" cy="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8" name="Line 32"/>
            <p:cNvSpPr>
              <a:spLocks noChangeShapeType="1"/>
            </p:cNvSpPr>
            <p:nvPr/>
          </p:nvSpPr>
          <p:spPr bwMode="auto">
            <a:xfrm>
              <a:off x="3538" y="1267"/>
              <a:ext cx="9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329" name="Text Box 33"/>
            <p:cNvSpPr txBox="1">
              <a:spLocks noChangeArrowheads="1"/>
            </p:cNvSpPr>
            <p:nvPr/>
          </p:nvSpPr>
          <p:spPr bwMode="auto">
            <a:xfrm>
              <a:off x="4439" y="1136"/>
              <a:ext cx="33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y</a:t>
              </a:r>
            </a:p>
          </p:txBody>
        </p:sp>
        <p:sp>
          <p:nvSpPr>
            <p:cNvPr id="55330" name="Text Box 34"/>
            <p:cNvSpPr txBox="1">
              <a:spLocks noChangeArrowheads="1"/>
            </p:cNvSpPr>
            <p:nvPr/>
          </p:nvSpPr>
          <p:spPr bwMode="auto">
            <a:xfrm>
              <a:off x="561" y="543"/>
              <a:ext cx="24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73" name="Picture 5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00525" y="1970088"/>
            <a:ext cx="3949700" cy="9683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grpSp>
        <p:nvGrpSpPr>
          <p:cNvPr id="56376" name="Group 56"/>
          <p:cNvGrpSpPr>
            <a:grpSpLocks/>
          </p:cNvGrpSpPr>
          <p:nvPr/>
        </p:nvGrpSpPr>
        <p:grpSpPr bwMode="auto">
          <a:xfrm>
            <a:off x="992188" y="279400"/>
            <a:ext cx="2940050" cy="4852988"/>
            <a:chOff x="625" y="176"/>
            <a:chExt cx="1852" cy="3057"/>
          </a:xfrm>
        </p:grpSpPr>
        <p:sp>
          <p:nvSpPr>
            <p:cNvPr id="56324" name="Rectangle 4"/>
            <p:cNvSpPr>
              <a:spLocks noChangeArrowheads="1"/>
            </p:cNvSpPr>
            <p:nvPr/>
          </p:nvSpPr>
          <p:spPr bwMode="auto">
            <a:xfrm>
              <a:off x="625" y="560"/>
              <a:ext cx="1564" cy="22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25" name="Oval 5"/>
            <p:cNvSpPr>
              <a:spLocks noChangeArrowheads="1"/>
            </p:cNvSpPr>
            <p:nvPr/>
          </p:nvSpPr>
          <p:spPr bwMode="auto">
            <a:xfrm>
              <a:off x="1202" y="1514"/>
              <a:ext cx="362" cy="3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6343" name="Group 23"/>
            <p:cNvGrpSpPr>
              <a:grpSpLocks/>
            </p:cNvGrpSpPr>
            <p:nvPr/>
          </p:nvGrpSpPr>
          <p:grpSpPr bwMode="auto">
            <a:xfrm>
              <a:off x="625" y="403"/>
              <a:ext cx="1536" cy="157"/>
              <a:chOff x="625" y="403"/>
              <a:chExt cx="1536" cy="157"/>
            </a:xfrm>
          </p:grpSpPr>
          <p:sp>
            <p:nvSpPr>
              <p:cNvPr id="56326" name="Line 6"/>
              <p:cNvSpPr>
                <a:spLocks noChangeShapeType="1"/>
              </p:cNvSpPr>
              <p:nvPr/>
            </p:nvSpPr>
            <p:spPr bwMode="auto">
              <a:xfrm flipV="1">
                <a:off x="62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27" name="Line 7"/>
              <p:cNvSpPr>
                <a:spLocks noChangeShapeType="1"/>
              </p:cNvSpPr>
              <p:nvPr/>
            </p:nvSpPr>
            <p:spPr bwMode="auto">
              <a:xfrm flipV="1">
                <a:off x="72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28" name="Line 8"/>
              <p:cNvSpPr>
                <a:spLocks noChangeShapeType="1"/>
              </p:cNvSpPr>
              <p:nvPr/>
            </p:nvSpPr>
            <p:spPr bwMode="auto">
              <a:xfrm flipV="1">
                <a:off x="81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29" name="Line 9"/>
              <p:cNvSpPr>
                <a:spLocks noChangeShapeType="1"/>
              </p:cNvSpPr>
              <p:nvPr/>
            </p:nvSpPr>
            <p:spPr bwMode="auto">
              <a:xfrm flipV="1">
                <a:off x="91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0" name="Line 10"/>
              <p:cNvSpPr>
                <a:spLocks noChangeShapeType="1"/>
              </p:cNvSpPr>
              <p:nvPr/>
            </p:nvSpPr>
            <p:spPr bwMode="auto">
              <a:xfrm flipV="1">
                <a:off x="100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1" name="Line 11"/>
              <p:cNvSpPr>
                <a:spLocks noChangeShapeType="1"/>
              </p:cNvSpPr>
              <p:nvPr/>
            </p:nvSpPr>
            <p:spPr bwMode="auto">
              <a:xfrm flipV="1">
                <a:off x="110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2" name="Line 12"/>
              <p:cNvSpPr>
                <a:spLocks noChangeShapeType="1"/>
              </p:cNvSpPr>
              <p:nvPr/>
            </p:nvSpPr>
            <p:spPr bwMode="auto">
              <a:xfrm flipV="1">
                <a:off x="120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3" name="Line 13"/>
              <p:cNvSpPr>
                <a:spLocks noChangeShapeType="1"/>
              </p:cNvSpPr>
              <p:nvPr/>
            </p:nvSpPr>
            <p:spPr bwMode="auto">
              <a:xfrm flipV="1">
                <a:off x="129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4" name="Line 14"/>
              <p:cNvSpPr>
                <a:spLocks noChangeShapeType="1"/>
              </p:cNvSpPr>
              <p:nvPr/>
            </p:nvSpPr>
            <p:spPr bwMode="auto">
              <a:xfrm flipV="1">
                <a:off x="139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5" name="Line 15"/>
              <p:cNvSpPr>
                <a:spLocks noChangeShapeType="1"/>
              </p:cNvSpPr>
              <p:nvPr/>
            </p:nvSpPr>
            <p:spPr bwMode="auto">
              <a:xfrm flipV="1">
                <a:off x="148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6" name="Line 16"/>
              <p:cNvSpPr>
                <a:spLocks noChangeShapeType="1"/>
              </p:cNvSpPr>
              <p:nvPr/>
            </p:nvSpPr>
            <p:spPr bwMode="auto">
              <a:xfrm flipV="1">
                <a:off x="158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7" name="Line 17"/>
              <p:cNvSpPr>
                <a:spLocks noChangeShapeType="1"/>
              </p:cNvSpPr>
              <p:nvPr/>
            </p:nvSpPr>
            <p:spPr bwMode="auto">
              <a:xfrm flipV="1">
                <a:off x="168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8" name="Line 18"/>
              <p:cNvSpPr>
                <a:spLocks noChangeShapeType="1"/>
              </p:cNvSpPr>
              <p:nvPr/>
            </p:nvSpPr>
            <p:spPr bwMode="auto">
              <a:xfrm flipV="1">
                <a:off x="177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9" name="Line 19"/>
              <p:cNvSpPr>
                <a:spLocks noChangeShapeType="1"/>
              </p:cNvSpPr>
              <p:nvPr/>
            </p:nvSpPr>
            <p:spPr bwMode="auto">
              <a:xfrm flipV="1">
                <a:off x="187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0" name="Line 20"/>
              <p:cNvSpPr>
                <a:spLocks noChangeShapeType="1"/>
              </p:cNvSpPr>
              <p:nvPr/>
            </p:nvSpPr>
            <p:spPr bwMode="auto">
              <a:xfrm flipV="1">
                <a:off x="196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1" name="Line 21"/>
              <p:cNvSpPr>
                <a:spLocks noChangeShapeType="1"/>
              </p:cNvSpPr>
              <p:nvPr/>
            </p:nvSpPr>
            <p:spPr bwMode="auto">
              <a:xfrm flipV="1">
                <a:off x="206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2" name="Line 22"/>
              <p:cNvSpPr>
                <a:spLocks noChangeShapeType="1"/>
              </p:cNvSpPr>
              <p:nvPr/>
            </p:nvSpPr>
            <p:spPr bwMode="auto">
              <a:xfrm flipV="1">
                <a:off x="216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344" name="Group 24"/>
            <p:cNvGrpSpPr>
              <a:grpSpLocks/>
            </p:cNvGrpSpPr>
            <p:nvPr/>
          </p:nvGrpSpPr>
          <p:grpSpPr bwMode="auto">
            <a:xfrm flipV="1">
              <a:off x="640" y="2853"/>
              <a:ext cx="1536" cy="157"/>
              <a:chOff x="625" y="403"/>
              <a:chExt cx="1536" cy="157"/>
            </a:xfrm>
          </p:grpSpPr>
          <p:sp>
            <p:nvSpPr>
              <p:cNvPr id="56345" name="Line 25"/>
              <p:cNvSpPr>
                <a:spLocks noChangeShapeType="1"/>
              </p:cNvSpPr>
              <p:nvPr/>
            </p:nvSpPr>
            <p:spPr bwMode="auto">
              <a:xfrm flipV="1">
                <a:off x="62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6" name="Line 26"/>
              <p:cNvSpPr>
                <a:spLocks noChangeShapeType="1"/>
              </p:cNvSpPr>
              <p:nvPr/>
            </p:nvSpPr>
            <p:spPr bwMode="auto">
              <a:xfrm flipV="1">
                <a:off x="72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7" name="Line 27"/>
              <p:cNvSpPr>
                <a:spLocks noChangeShapeType="1"/>
              </p:cNvSpPr>
              <p:nvPr/>
            </p:nvSpPr>
            <p:spPr bwMode="auto">
              <a:xfrm flipV="1">
                <a:off x="81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8" name="Line 28"/>
              <p:cNvSpPr>
                <a:spLocks noChangeShapeType="1"/>
              </p:cNvSpPr>
              <p:nvPr/>
            </p:nvSpPr>
            <p:spPr bwMode="auto">
              <a:xfrm flipV="1">
                <a:off x="91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9" name="Line 29"/>
              <p:cNvSpPr>
                <a:spLocks noChangeShapeType="1"/>
              </p:cNvSpPr>
              <p:nvPr/>
            </p:nvSpPr>
            <p:spPr bwMode="auto">
              <a:xfrm flipV="1">
                <a:off x="100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0" name="Line 30"/>
              <p:cNvSpPr>
                <a:spLocks noChangeShapeType="1"/>
              </p:cNvSpPr>
              <p:nvPr/>
            </p:nvSpPr>
            <p:spPr bwMode="auto">
              <a:xfrm flipV="1">
                <a:off x="110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1" name="Line 31"/>
              <p:cNvSpPr>
                <a:spLocks noChangeShapeType="1"/>
              </p:cNvSpPr>
              <p:nvPr/>
            </p:nvSpPr>
            <p:spPr bwMode="auto">
              <a:xfrm flipV="1">
                <a:off x="120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2" name="Line 32"/>
              <p:cNvSpPr>
                <a:spLocks noChangeShapeType="1"/>
              </p:cNvSpPr>
              <p:nvPr/>
            </p:nvSpPr>
            <p:spPr bwMode="auto">
              <a:xfrm flipV="1">
                <a:off x="129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3" name="Line 33"/>
              <p:cNvSpPr>
                <a:spLocks noChangeShapeType="1"/>
              </p:cNvSpPr>
              <p:nvPr/>
            </p:nvSpPr>
            <p:spPr bwMode="auto">
              <a:xfrm flipV="1">
                <a:off x="139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4" name="Line 34"/>
              <p:cNvSpPr>
                <a:spLocks noChangeShapeType="1"/>
              </p:cNvSpPr>
              <p:nvPr/>
            </p:nvSpPr>
            <p:spPr bwMode="auto">
              <a:xfrm flipV="1">
                <a:off x="148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5" name="Line 35"/>
              <p:cNvSpPr>
                <a:spLocks noChangeShapeType="1"/>
              </p:cNvSpPr>
              <p:nvPr/>
            </p:nvSpPr>
            <p:spPr bwMode="auto">
              <a:xfrm flipV="1">
                <a:off x="158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6" name="Line 36"/>
              <p:cNvSpPr>
                <a:spLocks noChangeShapeType="1"/>
              </p:cNvSpPr>
              <p:nvPr/>
            </p:nvSpPr>
            <p:spPr bwMode="auto">
              <a:xfrm flipV="1">
                <a:off x="168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7" name="Line 37"/>
              <p:cNvSpPr>
                <a:spLocks noChangeShapeType="1"/>
              </p:cNvSpPr>
              <p:nvPr/>
            </p:nvSpPr>
            <p:spPr bwMode="auto">
              <a:xfrm flipV="1">
                <a:off x="1777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8" name="Line 38"/>
              <p:cNvSpPr>
                <a:spLocks noChangeShapeType="1"/>
              </p:cNvSpPr>
              <p:nvPr/>
            </p:nvSpPr>
            <p:spPr bwMode="auto">
              <a:xfrm flipV="1">
                <a:off x="1873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9" name="Line 39"/>
              <p:cNvSpPr>
                <a:spLocks noChangeShapeType="1"/>
              </p:cNvSpPr>
              <p:nvPr/>
            </p:nvSpPr>
            <p:spPr bwMode="auto">
              <a:xfrm flipV="1">
                <a:off x="1969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0" name="Line 40"/>
              <p:cNvSpPr>
                <a:spLocks noChangeShapeType="1"/>
              </p:cNvSpPr>
              <p:nvPr/>
            </p:nvSpPr>
            <p:spPr bwMode="auto">
              <a:xfrm flipV="1">
                <a:off x="2065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1" name="Line 41"/>
              <p:cNvSpPr>
                <a:spLocks noChangeShapeType="1"/>
              </p:cNvSpPr>
              <p:nvPr/>
            </p:nvSpPr>
            <p:spPr bwMode="auto">
              <a:xfrm flipV="1">
                <a:off x="2161" y="403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62" name="Line 42"/>
            <p:cNvSpPr>
              <a:spLocks noChangeShapeType="1"/>
            </p:cNvSpPr>
            <p:nvPr/>
          </p:nvSpPr>
          <p:spPr bwMode="auto">
            <a:xfrm flipV="1">
              <a:off x="1383" y="1234"/>
              <a:ext cx="0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63" name="Line 43"/>
            <p:cNvSpPr>
              <a:spLocks noChangeShapeType="1"/>
            </p:cNvSpPr>
            <p:nvPr/>
          </p:nvSpPr>
          <p:spPr bwMode="auto">
            <a:xfrm flipV="1">
              <a:off x="1391" y="1687"/>
              <a:ext cx="995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64" name="Text Box 44"/>
            <p:cNvSpPr txBox="1">
              <a:spLocks noChangeArrowheads="1"/>
            </p:cNvSpPr>
            <p:nvPr/>
          </p:nvSpPr>
          <p:spPr bwMode="auto">
            <a:xfrm>
              <a:off x="2288" y="1473"/>
              <a:ext cx="18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x</a:t>
              </a:r>
            </a:p>
          </p:txBody>
        </p:sp>
        <p:sp>
          <p:nvSpPr>
            <p:cNvPr id="56365" name="Text Box 45"/>
            <p:cNvSpPr txBox="1">
              <a:spLocks noChangeArrowheads="1"/>
            </p:cNvSpPr>
            <p:nvPr/>
          </p:nvSpPr>
          <p:spPr bwMode="auto">
            <a:xfrm>
              <a:off x="1415" y="1160"/>
              <a:ext cx="1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y</a:t>
              </a:r>
            </a:p>
          </p:txBody>
        </p:sp>
        <p:sp>
          <p:nvSpPr>
            <p:cNvPr id="56366" name="Text Box 46"/>
            <p:cNvSpPr txBox="1">
              <a:spLocks noChangeArrowheads="1"/>
            </p:cNvSpPr>
            <p:nvPr/>
          </p:nvSpPr>
          <p:spPr bwMode="auto">
            <a:xfrm>
              <a:off x="1219" y="176"/>
              <a:ext cx="4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latin typeface="Symbol" pitchFamily="18" charset="2"/>
                </a:rPr>
                <a:t>s</a:t>
              </a:r>
              <a:r>
                <a:rPr lang="en-US" baseline="-25000"/>
                <a:t>0</a:t>
              </a:r>
            </a:p>
          </p:txBody>
        </p:sp>
        <p:sp>
          <p:nvSpPr>
            <p:cNvPr id="56367" name="Text Box 47"/>
            <p:cNvSpPr txBox="1">
              <a:spLocks noChangeArrowheads="1"/>
            </p:cNvSpPr>
            <p:nvPr/>
          </p:nvSpPr>
          <p:spPr bwMode="auto">
            <a:xfrm>
              <a:off x="1151" y="3021"/>
              <a:ext cx="4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latin typeface="Symbol" pitchFamily="18" charset="2"/>
                </a:rPr>
                <a:t>s</a:t>
              </a:r>
              <a:r>
                <a:rPr lang="en-US" baseline="-25000"/>
                <a:t>0</a:t>
              </a:r>
            </a:p>
          </p:txBody>
        </p:sp>
        <p:sp>
          <p:nvSpPr>
            <p:cNvPr id="56368" name="Line 48"/>
            <p:cNvSpPr>
              <a:spLocks noChangeShapeType="1"/>
            </p:cNvSpPr>
            <p:nvPr/>
          </p:nvSpPr>
          <p:spPr bwMode="auto">
            <a:xfrm>
              <a:off x="1391" y="1810"/>
              <a:ext cx="0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69" name="Line 49"/>
            <p:cNvSpPr>
              <a:spLocks noChangeShapeType="1"/>
            </p:cNvSpPr>
            <p:nvPr/>
          </p:nvSpPr>
          <p:spPr bwMode="auto">
            <a:xfrm>
              <a:off x="1399" y="2107"/>
              <a:ext cx="7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70" name="Text Box 50"/>
            <p:cNvSpPr txBox="1">
              <a:spLocks noChangeArrowheads="1"/>
            </p:cNvSpPr>
            <p:nvPr/>
          </p:nvSpPr>
          <p:spPr bwMode="auto">
            <a:xfrm>
              <a:off x="1654" y="1893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w</a:t>
              </a:r>
            </a:p>
          </p:txBody>
        </p:sp>
        <p:sp>
          <p:nvSpPr>
            <p:cNvPr id="56371" name="Line 51"/>
            <p:cNvSpPr>
              <a:spLocks noChangeShapeType="1"/>
            </p:cNvSpPr>
            <p:nvPr/>
          </p:nvSpPr>
          <p:spPr bwMode="auto">
            <a:xfrm flipH="1">
              <a:off x="1802" y="568"/>
              <a:ext cx="8" cy="1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72" name="Text Box 52"/>
            <p:cNvSpPr txBox="1">
              <a:spLocks noChangeArrowheads="1"/>
            </p:cNvSpPr>
            <p:nvPr/>
          </p:nvSpPr>
          <p:spPr bwMode="auto">
            <a:xfrm>
              <a:off x="1851" y="1004"/>
              <a:ext cx="25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H</a:t>
              </a:r>
            </a:p>
          </p:txBody>
        </p:sp>
        <p:sp>
          <p:nvSpPr>
            <p:cNvPr id="56374" name="Line 54"/>
            <p:cNvSpPr>
              <a:spLocks noChangeShapeType="1"/>
            </p:cNvSpPr>
            <p:nvPr/>
          </p:nvSpPr>
          <p:spPr bwMode="auto">
            <a:xfrm flipV="1">
              <a:off x="1382" y="1580"/>
              <a:ext cx="124" cy="1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75" name="Text Box 55"/>
            <p:cNvSpPr txBox="1">
              <a:spLocks noChangeArrowheads="1"/>
            </p:cNvSpPr>
            <p:nvPr/>
          </p:nvSpPr>
          <p:spPr bwMode="auto">
            <a:xfrm>
              <a:off x="1489" y="1440"/>
              <a:ext cx="14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665163" y="1566863"/>
            <a:ext cx="2482850" cy="3617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1581150" y="3081338"/>
            <a:ext cx="574675" cy="561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52" name="Group 8"/>
          <p:cNvGrpSpPr>
            <a:grpSpLocks/>
          </p:cNvGrpSpPr>
          <p:nvPr/>
        </p:nvGrpSpPr>
        <p:grpSpPr bwMode="auto">
          <a:xfrm>
            <a:off x="665163" y="1317625"/>
            <a:ext cx="2438400" cy="249238"/>
            <a:chOff x="625" y="403"/>
            <a:chExt cx="1536" cy="157"/>
          </a:xfrm>
        </p:grpSpPr>
        <p:sp>
          <p:nvSpPr>
            <p:cNvPr id="57353" name="Line 9"/>
            <p:cNvSpPr>
              <a:spLocks noChangeShapeType="1"/>
            </p:cNvSpPr>
            <p:nvPr/>
          </p:nvSpPr>
          <p:spPr bwMode="auto">
            <a:xfrm flipV="1">
              <a:off x="62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Line 10"/>
            <p:cNvSpPr>
              <a:spLocks noChangeShapeType="1"/>
            </p:cNvSpPr>
            <p:nvPr/>
          </p:nvSpPr>
          <p:spPr bwMode="auto">
            <a:xfrm flipV="1">
              <a:off x="72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Line 11"/>
            <p:cNvSpPr>
              <a:spLocks noChangeShapeType="1"/>
            </p:cNvSpPr>
            <p:nvPr/>
          </p:nvSpPr>
          <p:spPr bwMode="auto">
            <a:xfrm flipV="1">
              <a:off x="81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Line 12"/>
            <p:cNvSpPr>
              <a:spLocks noChangeShapeType="1"/>
            </p:cNvSpPr>
            <p:nvPr/>
          </p:nvSpPr>
          <p:spPr bwMode="auto">
            <a:xfrm flipV="1">
              <a:off x="91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V="1">
              <a:off x="100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 flipV="1">
              <a:off x="110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Line 15"/>
            <p:cNvSpPr>
              <a:spLocks noChangeShapeType="1"/>
            </p:cNvSpPr>
            <p:nvPr/>
          </p:nvSpPr>
          <p:spPr bwMode="auto">
            <a:xfrm flipV="1">
              <a:off x="120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 flipV="1">
              <a:off x="129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1" name="Line 17"/>
            <p:cNvSpPr>
              <a:spLocks noChangeShapeType="1"/>
            </p:cNvSpPr>
            <p:nvPr/>
          </p:nvSpPr>
          <p:spPr bwMode="auto">
            <a:xfrm flipV="1">
              <a:off x="139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 flipV="1">
              <a:off x="148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Line 19"/>
            <p:cNvSpPr>
              <a:spLocks noChangeShapeType="1"/>
            </p:cNvSpPr>
            <p:nvPr/>
          </p:nvSpPr>
          <p:spPr bwMode="auto">
            <a:xfrm flipV="1">
              <a:off x="158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Line 20"/>
            <p:cNvSpPr>
              <a:spLocks noChangeShapeType="1"/>
            </p:cNvSpPr>
            <p:nvPr/>
          </p:nvSpPr>
          <p:spPr bwMode="auto">
            <a:xfrm flipV="1">
              <a:off x="168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Line 21"/>
            <p:cNvSpPr>
              <a:spLocks noChangeShapeType="1"/>
            </p:cNvSpPr>
            <p:nvPr/>
          </p:nvSpPr>
          <p:spPr bwMode="auto">
            <a:xfrm flipV="1">
              <a:off x="177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6" name="Line 22"/>
            <p:cNvSpPr>
              <a:spLocks noChangeShapeType="1"/>
            </p:cNvSpPr>
            <p:nvPr/>
          </p:nvSpPr>
          <p:spPr bwMode="auto">
            <a:xfrm flipV="1">
              <a:off x="187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7" name="Line 23"/>
            <p:cNvSpPr>
              <a:spLocks noChangeShapeType="1"/>
            </p:cNvSpPr>
            <p:nvPr/>
          </p:nvSpPr>
          <p:spPr bwMode="auto">
            <a:xfrm flipV="1">
              <a:off x="196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8" name="Line 24"/>
            <p:cNvSpPr>
              <a:spLocks noChangeShapeType="1"/>
            </p:cNvSpPr>
            <p:nvPr/>
          </p:nvSpPr>
          <p:spPr bwMode="auto">
            <a:xfrm flipV="1">
              <a:off x="206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9" name="Line 25"/>
            <p:cNvSpPr>
              <a:spLocks noChangeShapeType="1"/>
            </p:cNvSpPr>
            <p:nvPr/>
          </p:nvSpPr>
          <p:spPr bwMode="auto">
            <a:xfrm flipV="1">
              <a:off x="216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0" name="Group 26"/>
          <p:cNvGrpSpPr>
            <a:grpSpLocks/>
          </p:cNvGrpSpPr>
          <p:nvPr/>
        </p:nvGrpSpPr>
        <p:grpSpPr bwMode="auto">
          <a:xfrm flipV="1">
            <a:off x="688975" y="5207000"/>
            <a:ext cx="2438400" cy="249238"/>
            <a:chOff x="625" y="403"/>
            <a:chExt cx="1536" cy="157"/>
          </a:xfrm>
        </p:grpSpPr>
        <p:sp>
          <p:nvSpPr>
            <p:cNvPr id="57371" name="Line 27"/>
            <p:cNvSpPr>
              <a:spLocks noChangeShapeType="1"/>
            </p:cNvSpPr>
            <p:nvPr/>
          </p:nvSpPr>
          <p:spPr bwMode="auto">
            <a:xfrm flipV="1">
              <a:off x="62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2" name="Line 28"/>
            <p:cNvSpPr>
              <a:spLocks noChangeShapeType="1"/>
            </p:cNvSpPr>
            <p:nvPr/>
          </p:nvSpPr>
          <p:spPr bwMode="auto">
            <a:xfrm flipV="1">
              <a:off x="72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3" name="Line 29"/>
            <p:cNvSpPr>
              <a:spLocks noChangeShapeType="1"/>
            </p:cNvSpPr>
            <p:nvPr/>
          </p:nvSpPr>
          <p:spPr bwMode="auto">
            <a:xfrm flipV="1">
              <a:off x="81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4" name="Line 30"/>
            <p:cNvSpPr>
              <a:spLocks noChangeShapeType="1"/>
            </p:cNvSpPr>
            <p:nvPr/>
          </p:nvSpPr>
          <p:spPr bwMode="auto">
            <a:xfrm flipV="1">
              <a:off x="91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5" name="Line 31"/>
            <p:cNvSpPr>
              <a:spLocks noChangeShapeType="1"/>
            </p:cNvSpPr>
            <p:nvPr/>
          </p:nvSpPr>
          <p:spPr bwMode="auto">
            <a:xfrm flipV="1">
              <a:off x="100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6" name="Line 32"/>
            <p:cNvSpPr>
              <a:spLocks noChangeShapeType="1"/>
            </p:cNvSpPr>
            <p:nvPr/>
          </p:nvSpPr>
          <p:spPr bwMode="auto">
            <a:xfrm flipV="1">
              <a:off x="110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7" name="Line 33"/>
            <p:cNvSpPr>
              <a:spLocks noChangeShapeType="1"/>
            </p:cNvSpPr>
            <p:nvPr/>
          </p:nvSpPr>
          <p:spPr bwMode="auto">
            <a:xfrm flipV="1">
              <a:off x="120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8" name="Line 34"/>
            <p:cNvSpPr>
              <a:spLocks noChangeShapeType="1"/>
            </p:cNvSpPr>
            <p:nvPr/>
          </p:nvSpPr>
          <p:spPr bwMode="auto">
            <a:xfrm flipV="1">
              <a:off x="129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79" name="Line 35"/>
            <p:cNvSpPr>
              <a:spLocks noChangeShapeType="1"/>
            </p:cNvSpPr>
            <p:nvPr/>
          </p:nvSpPr>
          <p:spPr bwMode="auto">
            <a:xfrm flipV="1">
              <a:off x="139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36"/>
            <p:cNvSpPr>
              <a:spLocks noChangeShapeType="1"/>
            </p:cNvSpPr>
            <p:nvPr/>
          </p:nvSpPr>
          <p:spPr bwMode="auto">
            <a:xfrm flipV="1">
              <a:off x="148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1" name="Line 37"/>
            <p:cNvSpPr>
              <a:spLocks noChangeShapeType="1"/>
            </p:cNvSpPr>
            <p:nvPr/>
          </p:nvSpPr>
          <p:spPr bwMode="auto">
            <a:xfrm flipV="1">
              <a:off x="158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2" name="Line 38"/>
            <p:cNvSpPr>
              <a:spLocks noChangeShapeType="1"/>
            </p:cNvSpPr>
            <p:nvPr/>
          </p:nvSpPr>
          <p:spPr bwMode="auto">
            <a:xfrm flipV="1">
              <a:off x="168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3" name="Line 39"/>
            <p:cNvSpPr>
              <a:spLocks noChangeShapeType="1"/>
            </p:cNvSpPr>
            <p:nvPr/>
          </p:nvSpPr>
          <p:spPr bwMode="auto">
            <a:xfrm flipV="1">
              <a:off x="1777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4" name="Line 40"/>
            <p:cNvSpPr>
              <a:spLocks noChangeShapeType="1"/>
            </p:cNvSpPr>
            <p:nvPr/>
          </p:nvSpPr>
          <p:spPr bwMode="auto">
            <a:xfrm flipV="1">
              <a:off x="1873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5" name="Line 41"/>
            <p:cNvSpPr>
              <a:spLocks noChangeShapeType="1"/>
            </p:cNvSpPr>
            <p:nvPr/>
          </p:nvSpPr>
          <p:spPr bwMode="auto">
            <a:xfrm flipV="1">
              <a:off x="1969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6" name="Line 42"/>
            <p:cNvSpPr>
              <a:spLocks noChangeShapeType="1"/>
            </p:cNvSpPr>
            <p:nvPr/>
          </p:nvSpPr>
          <p:spPr bwMode="auto">
            <a:xfrm flipV="1">
              <a:off x="2065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87" name="Line 43"/>
            <p:cNvSpPr>
              <a:spLocks noChangeShapeType="1"/>
            </p:cNvSpPr>
            <p:nvPr/>
          </p:nvSpPr>
          <p:spPr bwMode="auto">
            <a:xfrm flipV="1">
              <a:off x="2161" y="403"/>
              <a:ext cx="0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8" name="Line 44"/>
          <p:cNvSpPr>
            <a:spLocks noChangeShapeType="1"/>
          </p:cNvSpPr>
          <p:nvPr/>
        </p:nvSpPr>
        <p:spPr bwMode="auto">
          <a:xfrm flipV="1">
            <a:off x="1868488" y="2636838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89" name="Line 45"/>
          <p:cNvSpPr>
            <a:spLocks noChangeShapeType="1"/>
          </p:cNvSpPr>
          <p:nvPr/>
        </p:nvSpPr>
        <p:spPr bwMode="auto">
          <a:xfrm flipV="1">
            <a:off x="1881188" y="3355975"/>
            <a:ext cx="1579562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3305175" y="3016250"/>
            <a:ext cx="300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1919288" y="2519363"/>
            <a:ext cx="274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y</a:t>
            </a:r>
          </a:p>
        </p:txBody>
      </p:sp>
      <p:sp>
        <p:nvSpPr>
          <p:cNvPr id="57392" name="Text Box 48"/>
          <p:cNvSpPr txBox="1">
            <a:spLocks noChangeArrowheads="1"/>
          </p:cNvSpPr>
          <p:nvPr/>
        </p:nvSpPr>
        <p:spPr bwMode="auto">
          <a:xfrm>
            <a:off x="1608138" y="957263"/>
            <a:ext cx="782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latin typeface="Symbol" pitchFamily="18" charset="2"/>
              </a:rPr>
              <a:t>s</a:t>
            </a:r>
            <a:r>
              <a:rPr lang="en-US" baseline="-25000"/>
              <a:t>0</a:t>
            </a:r>
          </a:p>
        </p:txBody>
      </p:sp>
      <p:sp>
        <p:nvSpPr>
          <p:cNvPr id="57393" name="Text Box 49"/>
          <p:cNvSpPr txBox="1">
            <a:spLocks noChangeArrowheads="1"/>
          </p:cNvSpPr>
          <p:nvPr/>
        </p:nvSpPr>
        <p:spPr bwMode="auto">
          <a:xfrm>
            <a:off x="1500188" y="5473700"/>
            <a:ext cx="782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latin typeface="Symbol" pitchFamily="18" charset="2"/>
              </a:rPr>
              <a:t>s</a:t>
            </a:r>
            <a:r>
              <a:rPr lang="en-US" baseline="-25000"/>
              <a:t>0</a:t>
            </a:r>
          </a:p>
        </p:txBody>
      </p:sp>
      <p:sp>
        <p:nvSpPr>
          <p:cNvPr id="57394" name="Line 50"/>
          <p:cNvSpPr>
            <a:spLocks noChangeShapeType="1"/>
          </p:cNvSpPr>
          <p:nvPr/>
        </p:nvSpPr>
        <p:spPr bwMode="auto">
          <a:xfrm>
            <a:off x="1881188" y="3551238"/>
            <a:ext cx="0" cy="823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95" name="Line 51"/>
          <p:cNvSpPr>
            <a:spLocks noChangeShapeType="1"/>
          </p:cNvSpPr>
          <p:nvPr/>
        </p:nvSpPr>
        <p:spPr bwMode="auto">
          <a:xfrm>
            <a:off x="1893888" y="4022725"/>
            <a:ext cx="1266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96" name="Text Box 52"/>
          <p:cNvSpPr txBox="1">
            <a:spLocks noChangeArrowheads="1"/>
          </p:cNvSpPr>
          <p:nvPr/>
        </p:nvSpPr>
        <p:spPr bwMode="auto">
          <a:xfrm>
            <a:off x="2298700" y="3683000"/>
            <a:ext cx="339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w</a:t>
            </a:r>
          </a:p>
        </p:txBody>
      </p:sp>
      <p:sp>
        <p:nvSpPr>
          <p:cNvPr id="57397" name="Line 53"/>
          <p:cNvSpPr>
            <a:spLocks noChangeShapeType="1"/>
          </p:cNvSpPr>
          <p:nvPr/>
        </p:nvSpPr>
        <p:spPr bwMode="auto">
          <a:xfrm flipH="1">
            <a:off x="2533650" y="1579563"/>
            <a:ext cx="12700" cy="178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98" name="Text Box 54"/>
          <p:cNvSpPr txBox="1">
            <a:spLocks noChangeArrowheads="1"/>
          </p:cNvSpPr>
          <p:nvPr/>
        </p:nvSpPr>
        <p:spPr bwMode="auto">
          <a:xfrm>
            <a:off x="2611438" y="2271713"/>
            <a:ext cx="40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H</a:t>
            </a:r>
          </a:p>
        </p:txBody>
      </p:sp>
      <p:sp>
        <p:nvSpPr>
          <p:cNvPr id="57399" name="Line 55"/>
          <p:cNvSpPr>
            <a:spLocks noChangeShapeType="1"/>
          </p:cNvSpPr>
          <p:nvPr/>
        </p:nvSpPr>
        <p:spPr bwMode="auto">
          <a:xfrm flipV="1">
            <a:off x="1866900" y="3186113"/>
            <a:ext cx="196850" cy="169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400" name="Text Box 56"/>
          <p:cNvSpPr txBox="1">
            <a:spLocks noChangeArrowheads="1"/>
          </p:cNvSpPr>
          <p:nvPr/>
        </p:nvSpPr>
        <p:spPr bwMode="auto">
          <a:xfrm>
            <a:off x="2036763" y="2963863"/>
            <a:ext cx="22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</a:t>
            </a:r>
          </a:p>
        </p:txBody>
      </p:sp>
      <p:pic>
        <p:nvPicPr>
          <p:cNvPr id="57402" name="Picture 5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25925" y="2517775"/>
            <a:ext cx="3810000" cy="9683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704850" y="2208213"/>
            <a:ext cx="25209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2646363" y="2427288"/>
            <a:ext cx="2520950" cy="207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Rectangle 6" descr="Dark upward diagonal"/>
          <p:cNvSpPr>
            <a:spLocks noChangeArrowheads="1"/>
          </p:cNvSpPr>
          <p:nvPr/>
        </p:nvSpPr>
        <p:spPr bwMode="auto">
          <a:xfrm>
            <a:off x="482600" y="1958975"/>
            <a:ext cx="222250" cy="6921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Rectangle 7" descr="Dark upward diagonal"/>
          <p:cNvSpPr>
            <a:spLocks noChangeArrowheads="1"/>
          </p:cNvSpPr>
          <p:nvPr/>
        </p:nvSpPr>
        <p:spPr bwMode="auto">
          <a:xfrm>
            <a:off x="5181600" y="2190750"/>
            <a:ext cx="222250" cy="6921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H="1">
            <a:off x="2155825" y="1528763"/>
            <a:ext cx="127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2651125" y="2717800"/>
            <a:ext cx="0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3221038" y="2714625"/>
            <a:ext cx="0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V="1">
            <a:off x="2638425" y="2965450"/>
            <a:ext cx="5746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692150" y="2755900"/>
            <a:ext cx="0" cy="139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 flipH="1">
            <a:off x="3200400" y="3278188"/>
            <a:ext cx="12700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679450" y="3802063"/>
            <a:ext cx="2508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1671638" y="3370263"/>
            <a:ext cx="4841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2808288" y="2678113"/>
            <a:ext cx="3000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</a:t>
            </a: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 flipV="1">
            <a:off x="1541463" y="2416175"/>
            <a:ext cx="0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>
            <a:off x="1554163" y="1816100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1593850" y="1724025"/>
            <a:ext cx="430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2h</a:t>
            </a:r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 flipH="1">
            <a:off x="2155825" y="1516063"/>
            <a:ext cx="127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2208213" y="1333500"/>
            <a:ext cx="758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</a:t>
            </a:r>
          </a:p>
        </p:txBody>
      </p:sp>
      <p:pic>
        <p:nvPicPr>
          <p:cNvPr id="58392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295650" y="4489450"/>
            <a:ext cx="4762500" cy="13620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58393" name="Line 25"/>
          <p:cNvSpPr>
            <a:spLocks noChangeShapeType="1"/>
          </p:cNvSpPr>
          <p:nvPr/>
        </p:nvSpPr>
        <p:spPr bwMode="auto">
          <a:xfrm flipH="1" flipV="1">
            <a:off x="679450" y="1254125"/>
            <a:ext cx="12700" cy="1123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3213100" y="2416175"/>
            <a:ext cx="3305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95" name="Text Box 27"/>
          <p:cNvSpPr txBox="1">
            <a:spLocks noChangeArrowheads="1"/>
          </p:cNvSpPr>
          <p:nvPr/>
        </p:nvSpPr>
        <p:spPr bwMode="auto">
          <a:xfrm>
            <a:off x="5969000" y="2111375"/>
            <a:ext cx="471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58396" name="Text Box 28"/>
          <p:cNvSpPr txBox="1">
            <a:spLocks noChangeArrowheads="1"/>
          </p:cNvSpPr>
          <p:nvPr/>
        </p:nvSpPr>
        <p:spPr bwMode="auto">
          <a:xfrm>
            <a:off x="668338" y="1149350"/>
            <a:ext cx="2873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58397" name="Rectangle 29"/>
          <p:cNvSpPr>
            <a:spLocks noChangeArrowheads="1"/>
          </p:cNvSpPr>
          <p:nvPr/>
        </p:nvSpPr>
        <p:spPr bwMode="auto">
          <a:xfrm>
            <a:off x="6283325" y="992188"/>
            <a:ext cx="1176338" cy="3540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402" name="Group 34"/>
          <p:cNvGrpSpPr>
            <a:grpSpLocks/>
          </p:cNvGrpSpPr>
          <p:nvPr/>
        </p:nvGrpSpPr>
        <p:grpSpPr bwMode="auto">
          <a:xfrm>
            <a:off x="6283325" y="1031875"/>
            <a:ext cx="1189038" cy="630238"/>
            <a:chOff x="3958" y="650"/>
            <a:chExt cx="749" cy="397"/>
          </a:xfrm>
        </p:grpSpPr>
        <p:sp>
          <p:nvSpPr>
            <p:cNvPr id="58398" name="Freeform 30"/>
            <p:cNvSpPr>
              <a:spLocks/>
            </p:cNvSpPr>
            <p:nvPr/>
          </p:nvSpPr>
          <p:spPr bwMode="auto">
            <a:xfrm>
              <a:off x="3966" y="650"/>
              <a:ext cx="741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41"/>
                </a:cxn>
                <a:cxn ang="0">
                  <a:pos x="741" y="165"/>
                </a:cxn>
              </a:cxnLst>
              <a:rect l="0" t="0" r="r" b="b"/>
              <a:pathLst>
                <a:path w="741" h="165">
                  <a:moveTo>
                    <a:pt x="0" y="0"/>
                  </a:moveTo>
                  <a:cubicBezTo>
                    <a:pt x="99" y="7"/>
                    <a:pt x="198" y="14"/>
                    <a:pt x="321" y="41"/>
                  </a:cubicBezTo>
                  <a:cubicBezTo>
                    <a:pt x="444" y="68"/>
                    <a:pt x="592" y="116"/>
                    <a:pt x="741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399" name="Freeform 31"/>
            <p:cNvSpPr>
              <a:spLocks/>
            </p:cNvSpPr>
            <p:nvPr/>
          </p:nvSpPr>
          <p:spPr bwMode="auto">
            <a:xfrm>
              <a:off x="3958" y="882"/>
              <a:ext cx="741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41"/>
                </a:cxn>
                <a:cxn ang="0">
                  <a:pos x="741" y="165"/>
                </a:cxn>
              </a:cxnLst>
              <a:rect l="0" t="0" r="r" b="b"/>
              <a:pathLst>
                <a:path w="741" h="165">
                  <a:moveTo>
                    <a:pt x="0" y="0"/>
                  </a:moveTo>
                  <a:cubicBezTo>
                    <a:pt x="99" y="7"/>
                    <a:pt x="198" y="14"/>
                    <a:pt x="321" y="41"/>
                  </a:cubicBezTo>
                  <a:cubicBezTo>
                    <a:pt x="444" y="68"/>
                    <a:pt x="592" y="116"/>
                    <a:pt x="741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400" name="Line 32"/>
            <p:cNvSpPr>
              <a:spLocks noChangeShapeType="1"/>
            </p:cNvSpPr>
            <p:nvPr/>
          </p:nvSpPr>
          <p:spPr bwMode="auto">
            <a:xfrm>
              <a:off x="4699" y="806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401" name="Rectangle 33"/>
          <p:cNvSpPr>
            <a:spLocks noChangeArrowheads="1"/>
          </p:cNvSpPr>
          <p:nvPr/>
        </p:nvSpPr>
        <p:spPr bwMode="auto">
          <a:xfrm>
            <a:off x="6740525" y="1347788"/>
            <a:ext cx="1176338" cy="3540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403" name="Group 35"/>
          <p:cNvGrpSpPr>
            <a:grpSpLocks/>
          </p:cNvGrpSpPr>
          <p:nvPr/>
        </p:nvGrpSpPr>
        <p:grpSpPr bwMode="auto">
          <a:xfrm flipH="1">
            <a:off x="6750050" y="1614488"/>
            <a:ext cx="1189038" cy="630237"/>
            <a:chOff x="3958" y="650"/>
            <a:chExt cx="749" cy="397"/>
          </a:xfrm>
        </p:grpSpPr>
        <p:sp>
          <p:nvSpPr>
            <p:cNvPr id="58404" name="Freeform 36"/>
            <p:cNvSpPr>
              <a:spLocks/>
            </p:cNvSpPr>
            <p:nvPr/>
          </p:nvSpPr>
          <p:spPr bwMode="auto">
            <a:xfrm>
              <a:off x="3966" y="650"/>
              <a:ext cx="741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41"/>
                </a:cxn>
                <a:cxn ang="0">
                  <a:pos x="741" y="165"/>
                </a:cxn>
              </a:cxnLst>
              <a:rect l="0" t="0" r="r" b="b"/>
              <a:pathLst>
                <a:path w="741" h="165">
                  <a:moveTo>
                    <a:pt x="0" y="0"/>
                  </a:moveTo>
                  <a:cubicBezTo>
                    <a:pt x="99" y="7"/>
                    <a:pt x="198" y="14"/>
                    <a:pt x="321" y="41"/>
                  </a:cubicBezTo>
                  <a:cubicBezTo>
                    <a:pt x="444" y="68"/>
                    <a:pt x="592" y="116"/>
                    <a:pt x="741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405" name="Freeform 37"/>
            <p:cNvSpPr>
              <a:spLocks/>
            </p:cNvSpPr>
            <p:nvPr/>
          </p:nvSpPr>
          <p:spPr bwMode="auto">
            <a:xfrm>
              <a:off x="3958" y="882"/>
              <a:ext cx="741" cy="1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1" y="41"/>
                </a:cxn>
                <a:cxn ang="0">
                  <a:pos x="741" y="165"/>
                </a:cxn>
              </a:cxnLst>
              <a:rect l="0" t="0" r="r" b="b"/>
              <a:pathLst>
                <a:path w="741" h="165">
                  <a:moveTo>
                    <a:pt x="0" y="0"/>
                  </a:moveTo>
                  <a:cubicBezTo>
                    <a:pt x="99" y="7"/>
                    <a:pt x="198" y="14"/>
                    <a:pt x="321" y="41"/>
                  </a:cubicBezTo>
                  <a:cubicBezTo>
                    <a:pt x="444" y="68"/>
                    <a:pt x="592" y="116"/>
                    <a:pt x="741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406" name="Line 38"/>
            <p:cNvSpPr>
              <a:spLocks noChangeShapeType="1"/>
            </p:cNvSpPr>
            <p:nvPr/>
          </p:nvSpPr>
          <p:spPr bwMode="auto">
            <a:xfrm>
              <a:off x="4699" y="806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407" name="Line 39"/>
          <p:cNvSpPr>
            <a:spLocks noChangeShapeType="1"/>
          </p:cNvSpPr>
          <p:nvPr/>
        </p:nvSpPr>
        <p:spPr bwMode="auto">
          <a:xfrm>
            <a:off x="7119938" y="1358900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409" name="Line 41"/>
          <p:cNvSpPr>
            <a:spLocks noChangeShapeType="1"/>
          </p:cNvSpPr>
          <p:nvPr/>
        </p:nvSpPr>
        <p:spPr bwMode="auto">
          <a:xfrm>
            <a:off x="7315200" y="1346200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8410" name="Picture 4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7050" y="1443038"/>
            <a:ext cx="20955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58411" name="Picture 4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527925" y="1311275"/>
            <a:ext cx="20955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2" name="AutoShape 20"/>
          <p:cNvSpPr>
            <a:spLocks noChangeArrowheads="1"/>
          </p:cNvSpPr>
          <p:nvPr/>
        </p:nvSpPr>
        <p:spPr bwMode="auto">
          <a:xfrm>
            <a:off x="4794250" y="4741863"/>
            <a:ext cx="3173413" cy="57467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 flipV="1">
            <a:off x="7877175" y="4302125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4" name="Line 22"/>
          <p:cNvSpPr>
            <a:spLocks noChangeShapeType="1"/>
          </p:cNvSpPr>
          <p:nvPr/>
        </p:nvSpPr>
        <p:spPr bwMode="auto">
          <a:xfrm flipV="1">
            <a:off x="6383338" y="4302125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 flipV="1">
            <a:off x="5830888" y="4262438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 flipV="1">
            <a:off x="6935788" y="4271963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7" name="Line 25"/>
          <p:cNvSpPr>
            <a:spLocks noChangeShapeType="1"/>
          </p:cNvSpPr>
          <p:nvPr/>
        </p:nvSpPr>
        <p:spPr bwMode="auto">
          <a:xfrm flipV="1">
            <a:off x="7375525" y="4302125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 flipV="1">
            <a:off x="5321300" y="4302125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 flipV="1">
            <a:off x="4884738" y="4302125"/>
            <a:ext cx="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3" name="Picture 1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287" y="609221"/>
            <a:ext cx="8026923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0844" y="595572"/>
            <a:ext cx="8305832" cy="37079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473" y="751840"/>
            <a:ext cx="8763051" cy="566474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7" name="Freeform 7"/>
          <p:cNvSpPr>
            <a:spLocks/>
          </p:cNvSpPr>
          <p:nvPr/>
        </p:nvSpPr>
        <p:spPr bwMode="auto">
          <a:xfrm>
            <a:off x="938213" y="4637088"/>
            <a:ext cx="1674812" cy="1690687"/>
          </a:xfrm>
          <a:custGeom>
            <a:avLst/>
            <a:gdLst/>
            <a:ahLst/>
            <a:cxnLst>
              <a:cxn ang="0">
                <a:pos x="331" y="17"/>
              </a:cxn>
              <a:cxn ang="0">
                <a:pos x="199" y="41"/>
              </a:cxn>
              <a:cxn ang="0">
                <a:pos x="125" y="66"/>
              </a:cxn>
              <a:cxn ang="0">
                <a:pos x="100" y="74"/>
              </a:cxn>
              <a:cxn ang="0">
                <a:pos x="59" y="140"/>
              </a:cxn>
              <a:cxn ang="0">
                <a:pos x="108" y="313"/>
              </a:cxn>
              <a:cxn ang="0">
                <a:pos x="76" y="461"/>
              </a:cxn>
              <a:cxn ang="0">
                <a:pos x="51" y="486"/>
              </a:cxn>
              <a:cxn ang="0">
                <a:pos x="18" y="551"/>
              </a:cxn>
              <a:cxn ang="0">
                <a:pos x="18" y="716"/>
              </a:cxn>
              <a:cxn ang="0">
                <a:pos x="372" y="1062"/>
              </a:cxn>
              <a:cxn ang="0">
                <a:pos x="619" y="1037"/>
              </a:cxn>
              <a:cxn ang="0">
                <a:pos x="734" y="955"/>
              </a:cxn>
              <a:cxn ang="0">
                <a:pos x="758" y="930"/>
              </a:cxn>
              <a:cxn ang="0">
                <a:pos x="775" y="905"/>
              </a:cxn>
              <a:cxn ang="0">
                <a:pos x="833" y="848"/>
              </a:cxn>
              <a:cxn ang="0">
                <a:pos x="857" y="823"/>
              </a:cxn>
              <a:cxn ang="0">
                <a:pos x="890" y="741"/>
              </a:cxn>
              <a:cxn ang="0">
                <a:pos x="981" y="477"/>
              </a:cxn>
              <a:cxn ang="0">
                <a:pos x="1014" y="436"/>
              </a:cxn>
              <a:cxn ang="0">
                <a:pos x="1046" y="362"/>
              </a:cxn>
              <a:cxn ang="0">
                <a:pos x="989" y="198"/>
              </a:cxn>
              <a:cxn ang="0">
                <a:pos x="907" y="140"/>
              </a:cxn>
              <a:cxn ang="0">
                <a:pos x="890" y="124"/>
              </a:cxn>
              <a:cxn ang="0">
                <a:pos x="865" y="115"/>
              </a:cxn>
              <a:cxn ang="0">
                <a:pos x="849" y="91"/>
              </a:cxn>
              <a:cxn ang="0">
                <a:pos x="824" y="82"/>
              </a:cxn>
              <a:cxn ang="0">
                <a:pos x="536" y="0"/>
              </a:cxn>
              <a:cxn ang="0">
                <a:pos x="355" y="8"/>
              </a:cxn>
              <a:cxn ang="0">
                <a:pos x="331" y="17"/>
              </a:cxn>
            </a:cxnLst>
            <a:rect l="0" t="0" r="r" b="b"/>
            <a:pathLst>
              <a:path w="1055" h="1065">
                <a:moveTo>
                  <a:pt x="331" y="17"/>
                </a:moveTo>
                <a:cubicBezTo>
                  <a:pt x="288" y="31"/>
                  <a:pt x="242" y="26"/>
                  <a:pt x="199" y="41"/>
                </a:cubicBezTo>
                <a:cubicBezTo>
                  <a:pt x="113" y="70"/>
                  <a:pt x="181" y="48"/>
                  <a:pt x="125" y="66"/>
                </a:cubicBezTo>
                <a:cubicBezTo>
                  <a:pt x="117" y="69"/>
                  <a:pt x="100" y="74"/>
                  <a:pt x="100" y="74"/>
                </a:cubicBezTo>
                <a:cubicBezTo>
                  <a:pt x="80" y="95"/>
                  <a:pt x="68" y="112"/>
                  <a:pt x="59" y="140"/>
                </a:cubicBezTo>
                <a:cubicBezTo>
                  <a:pt x="64" y="209"/>
                  <a:pt x="61" y="263"/>
                  <a:pt x="108" y="313"/>
                </a:cubicBezTo>
                <a:cubicBezTo>
                  <a:pt x="121" y="360"/>
                  <a:pt x="105" y="420"/>
                  <a:pt x="76" y="461"/>
                </a:cubicBezTo>
                <a:cubicBezTo>
                  <a:pt x="69" y="471"/>
                  <a:pt x="57" y="476"/>
                  <a:pt x="51" y="486"/>
                </a:cubicBezTo>
                <a:cubicBezTo>
                  <a:pt x="38" y="506"/>
                  <a:pt x="18" y="551"/>
                  <a:pt x="18" y="551"/>
                </a:cubicBezTo>
                <a:cubicBezTo>
                  <a:pt x="0" y="625"/>
                  <a:pt x="7" y="580"/>
                  <a:pt x="18" y="716"/>
                </a:cubicBezTo>
                <a:cubicBezTo>
                  <a:pt x="34" y="924"/>
                  <a:pt x="191" y="1013"/>
                  <a:pt x="372" y="1062"/>
                </a:cubicBezTo>
                <a:cubicBezTo>
                  <a:pt x="481" y="1057"/>
                  <a:pt x="533" y="1065"/>
                  <a:pt x="619" y="1037"/>
                </a:cubicBezTo>
                <a:cubicBezTo>
                  <a:pt x="643" y="1021"/>
                  <a:pt x="719" y="971"/>
                  <a:pt x="734" y="955"/>
                </a:cubicBezTo>
                <a:cubicBezTo>
                  <a:pt x="742" y="947"/>
                  <a:pt x="751" y="939"/>
                  <a:pt x="758" y="930"/>
                </a:cubicBezTo>
                <a:cubicBezTo>
                  <a:pt x="764" y="922"/>
                  <a:pt x="768" y="912"/>
                  <a:pt x="775" y="905"/>
                </a:cubicBezTo>
                <a:cubicBezTo>
                  <a:pt x="793" y="885"/>
                  <a:pt x="814" y="867"/>
                  <a:pt x="833" y="848"/>
                </a:cubicBezTo>
                <a:cubicBezTo>
                  <a:pt x="841" y="840"/>
                  <a:pt x="857" y="823"/>
                  <a:pt x="857" y="823"/>
                </a:cubicBezTo>
                <a:cubicBezTo>
                  <a:pt x="867" y="792"/>
                  <a:pt x="882" y="773"/>
                  <a:pt x="890" y="741"/>
                </a:cubicBezTo>
                <a:cubicBezTo>
                  <a:pt x="901" y="642"/>
                  <a:pt x="892" y="538"/>
                  <a:pt x="981" y="477"/>
                </a:cubicBezTo>
                <a:cubicBezTo>
                  <a:pt x="1000" y="419"/>
                  <a:pt x="972" y="487"/>
                  <a:pt x="1014" y="436"/>
                </a:cubicBezTo>
                <a:cubicBezTo>
                  <a:pt x="1022" y="426"/>
                  <a:pt x="1042" y="371"/>
                  <a:pt x="1046" y="362"/>
                </a:cubicBezTo>
                <a:cubicBezTo>
                  <a:pt x="1040" y="277"/>
                  <a:pt x="1055" y="240"/>
                  <a:pt x="989" y="198"/>
                </a:cubicBezTo>
                <a:cubicBezTo>
                  <a:pt x="971" y="171"/>
                  <a:pt x="938" y="150"/>
                  <a:pt x="907" y="140"/>
                </a:cubicBezTo>
                <a:cubicBezTo>
                  <a:pt x="901" y="135"/>
                  <a:pt x="897" y="128"/>
                  <a:pt x="890" y="124"/>
                </a:cubicBezTo>
                <a:cubicBezTo>
                  <a:pt x="882" y="119"/>
                  <a:pt x="872" y="121"/>
                  <a:pt x="865" y="115"/>
                </a:cubicBezTo>
                <a:cubicBezTo>
                  <a:pt x="858" y="109"/>
                  <a:pt x="856" y="97"/>
                  <a:pt x="849" y="91"/>
                </a:cubicBezTo>
                <a:cubicBezTo>
                  <a:pt x="842" y="85"/>
                  <a:pt x="832" y="86"/>
                  <a:pt x="824" y="82"/>
                </a:cubicBezTo>
                <a:cubicBezTo>
                  <a:pt x="733" y="35"/>
                  <a:pt x="639" y="11"/>
                  <a:pt x="536" y="0"/>
                </a:cubicBezTo>
                <a:cubicBezTo>
                  <a:pt x="476" y="3"/>
                  <a:pt x="415" y="3"/>
                  <a:pt x="355" y="8"/>
                </a:cubicBezTo>
                <a:cubicBezTo>
                  <a:pt x="346" y="9"/>
                  <a:pt x="331" y="17"/>
                  <a:pt x="331" y="17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Freeform 8"/>
          <p:cNvSpPr>
            <a:spLocks/>
          </p:cNvSpPr>
          <p:nvPr/>
        </p:nvSpPr>
        <p:spPr bwMode="auto">
          <a:xfrm>
            <a:off x="1038225" y="4579938"/>
            <a:ext cx="1674813" cy="1690687"/>
          </a:xfrm>
          <a:custGeom>
            <a:avLst/>
            <a:gdLst/>
            <a:ahLst/>
            <a:cxnLst>
              <a:cxn ang="0">
                <a:pos x="331" y="17"/>
              </a:cxn>
              <a:cxn ang="0">
                <a:pos x="199" y="41"/>
              </a:cxn>
              <a:cxn ang="0">
                <a:pos x="125" y="66"/>
              </a:cxn>
              <a:cxn ang="0">
                <a:pos x="100" y="74"/>
              </a:cxn>
              <a:cxn ang="0">
                <a:pos x="59" y="140"/>
              </a:cxn>
              <a:cxn ang="0">
                <a:pos x="108" y="313"/>
              </a:cxn>
              <a:cxn ang="0">
                <a:pos x="76" y="461"/>
              </a:cxn>
              <a:cxn ang="0">
                <a:pos x="51" y="486"/>
              </a:cxn>
              <a:cxn ang="0">
                <a:pos x="18" y="551"/>
              </a:cxn>
              <a:cxn ang="0">
                <a:pos x="18" y="716"/>
              </a:cxn>
              <a:cxn ang="0">
                <a:pos x="372" y="1062"/>
              </a:cxn>
              <a:cxn ang="0">
                <a:pos x="619" y="1037"/>
              </a:cxn>
              <a:cxn ang="0">
                <a:pos x="734" y="955"/>
              </a:cxn>
              <a:cxn ang="0">
                <a:pos x="758" y="930"/>
              </a:cxn>
              <a:cxn ang="0">
                <a:pos x="775" y="905"/>
              </a:cxn>
              <a:cxn ang="0">
                <a:pos x="833" y="848"/>
              </a:cxn>
              <a:cxn ang="0">
                <a:pos x="857" y="823"/>
              </a:cxn>
              <a:cxn ang="0">
                <a:pos x="890" y="741"/>
              </a:cxn>
              <a:cxn ang="0">
                <a:pos x="981" y="477"/>
              </a:cxn>
              <a:cxn ang="0">
                <a:pos x="1014" y="436"/>
              </a:cxn>
              <a:cxn ang="0">
                <a:pos x="1046" y="362"/>
              </a:cxn>
              <a:cxn ang="0">
                <a:pos x="989" y="198"/>
              </a:cxn>
              <a:cxn ang="0">
                <a:pos x="907" y="140"/>
              </a:cxn>
              <a:cxn ang="0">
                <a:pos x="890" y="124"/>
              </a:cxn>
              <a:cxn ang="0">
                <a:pos x="865" y="115"/>
              </a:cxn>
              <a:cxn ang="0">
                <a:pos x="849" y="91"/>
              </a:cxn>
              <a:cxn ang="0">
                <a:pos x="824" y="82"/>
              </a:cxn>
              <a:cxn ang="0">
                <a:pos x="536" y="0"/>
              </a:cxn>
              <a:cxn ang="0">
                <a:pos x="355" y="8"/>
              </a:cxn>
              <a:cxn ang="0">
                <a:pos x="331" y="17"/>
              </a:cxn>
            </a:cxnLst>
            <a:rect l="0" t="0" r="r" b="b"/>
            <a:pathLst>
              <a:path w="1055" h="1065">
                <a:moveTo>
                  <a:pt x="331" y="17"/>
                </a:moveTo>
                <a:cubicBezTo>
                  <a:pt x="288" y="31"/>
                  <a:pt x="242" y="26"/>
                  <a:pt x="199" y="41"/>
                </a:cubicBezTo>
                <a:cubicBezTo>
                  <a:pt x="113" y="70"/>
                  <a:pt x="181" y="48"/>
                  <a:pt x="125" y="66"/>
                </a:cubicBezTo>
                <a:cubicBezTo>
                  <a:pt x="117" y="69"/>
                  <a:pt x="100" y="74"/>
                  <a:pt x="100" y="74"/>
                </a:cubicBezTo>
                <a:cubicBezTo>
                  <a:pt x="80" y="95"/>
                  <a:pt x="68" y="112"/>
                  <a:pt x="59" y="140"/>
                </a:cubicBezTo>
                <a:cubicBezTo>
                  <a:pt x="64" y="209"/>
                  <a:pt x="61" y="263"/>
                  <a:pt x="108" y="313"/>
                </a:cubicBezTo>
                <a:cubicBezTo>
                  <a:pt x="121" y="360"/>
                  <a:pt x="105" y="420"/>
                  <a:pt x="76" y="461"/>
                </a:cubicBezTo>
                <a:cubicBezTo>
                  <a:pt x="69" y="471"/>
                  <a:pt x="57" y="476"/>
                  <a:pt x="51" y="486"/>
                </a:cubicBezTo>
                <a:cubicBezTo>
                  <a:pt x="38" y="506"/>
                  <a:pt x="18" y="551"/>
                  <a:pt x="18" y="551"/>
                </a:cubicBezTo>
                <a:cubicBezTo>
                  <a:pt x="0" y="625"/>
                  <a:pt x="7" y="580"/>
                  <a:pt x="18" y="716"/>
                </a:cubicBezTo>
                <a:cubicBezTo>
                  <a:pt x="34" y="924"/>
                  <a:pt x="191" y="1013"/>
                  <a:pt x="372" y="1062"/>
                </a:cubicBezTo>
                <a:cubicBezTo>
                  <a:pt x="481" y="1057"/>
                  <a:pt x="533" y="1065"/>
                  <a:pt x="619" y="1037"/>
                </a:cubicBezTo>
                <a:cubicBezTo>
                  <a:pt x="643" y="1021"/>
                  <a:pt x="719" y="971"/>
                  <a:pt x="734" y="955"/>
                </a:cubicBezTo>
                <a:cubicBezTo>
                  <a:pt x="742" y="947"/>
                  <a:pt x="751" y="939"/>
                  <a:pt x="758" y="930"/>
                </a:cubicBezTo>
                <a:cubicBezTo>
                  <a:pt x="764" y="922"/>
                  <a:pt x="768" y="912"/>
                  <a:pt x="775" y="905"/>
                </a:cubicBezTo>
                <a:cubicBezTo>
                  <a:pt x="793" y="885"/>
                  <a:pt x="814" y="867"/>
                  <a:pt x="833" y="848"/>
                </a:cubicBezTo>
                <a:cubicBezTo>
                  <a:pt x="841" y="840"/>
                  <a:pt x="857" y="823"/>
                  <a:pt x="857" y="823"/>
                </a:cubicBezTo>
                <a:cubicBezTo>
                  <a:pt x="867" y="792"/>
                  <a:pt x="882" y="773"/>
                  <a:pt x="890" y="741"/>
                </a:cubicBezTo>
                <a:cubicBezTo>
                  <a:pt x="901" y="642"/>
                  <a:pt x="892" y="538"/>
                  <a:pt x="981" y="477"/>
                </a:cubicBezTo>
                <a:cubicBezTo>
                  <a:pt x="1000" y="419"/>
                  <a:pt x="972" y="487"/>
                  <a:pt x="1014" y="436"/>
                </a:cubicBezTo>
                <a:cubicBezTo>
                  <a:pt x="1022" y="426"/>
                  <a:pt x="1042" y="371"/>
                  <a:pt x="1046" y="362"/>
                </a:cubicBezTo>
                <a:cubicBezTo>
                  <a:pt x="1040" y="277"/>
                  <a:pt x="1055" y="240"/>
                  <a:pt x="989" y="198"/>
                </a:cubicBezTo>
                <a:cubicBezTo>
                  <a:pt x="971" y="171"/>
                  <a:pt x="938" y="150"/>
                  <a:pt x="907" y="140"/>
                </a:cubicBezTo>
                <a:cubicBezTo>
                  <a:pt x="901" y="135"/>
                  <a:pt x="897" y="128"/>
                  <a:pt x="890" y="124"/>
                </a:cubicBezTo>
                <a:cubicBezTo>
                  <a:pt x="882" y="119"/>
                  <a:pt x="872" y="121"/>
                  <a:pt x="865" y="115"/>
                </a:cubicBezTo>
                <a:cubicBezTo>
                  <a:pt x="858" y="109"/>
                  <a:pt x="856" y="97"/>
                  <a:pt x="849" y="91"/>
                </a:cubicBezTo>
                <a:cubicBezTo>
                  <a:pt x="842" y="85"/>
                  <a:pt x="832" y="86"/>
                  <a:pt x="824" y="82"/>
                </a:cubicBezTo>
                <a:cubicBezTo>
                  <a:pt x="733" y="35"/>
                  <a:pt x="639" y="11"/>
                  <a:pt x="536" y="0"/>
                </a:cubicBezTo>
                <a:cubicBezTo>
                  <a:pt x="476" y="3"/>
                  <a:pt x="415" y="3"/>
                  <a:pt x="355" y="8"/>
                </a:cubicBezTo>
                <a:cubicBezTo>
                  <a:pt x="346" y="9"/>
                  <a:pt x="331" y="17"/>
                  <a:pt x="331" y="1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H="1">
            <a:off x="534988" y="5421313"/>
            <a:ext cx="392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2613025" y="5446713"/>
            <a:ext cx="430213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H="1">
            <a:off x="1541463" y="6323013"/>
            <a:ext cx="12700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V="1">
            <a:off x="1816100" y="427196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6" name="Picture 1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6799" y="172487"/>
            <a:ext cx="8763103" cy="439374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Line 3"/>
          <p:cNvSpPr>
            <a:spLocks noChangeShapeType="1"/>
          </p:cNvSpPr>
          <p:nvPr/>
        </p:nvSpPr>
        <p:spPr bwMode="auto">
          <a:xfrm flipV="1">
            <a:off x="6248400" y="12954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6248400" y="33528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05" name="Line 5"/>
          <p:cNvSpPr>
            <a:spLocks noChangeShapeType="1"/>
          </p:cNvSpPr>
          <p:nvPr/>
        </p:nvSpPr>
        <p:spPr bwMode="auto">
          <a:xfrm flipV="1">
            <a:off x="6248400" y="2438400"/>
            <a:ext cx="1828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06" name="Picture 7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686800" y="34290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7" name="Picture 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6172200" y="1117600"/>
            <a:ext cx="254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8" name="Freeform 10"/>
          <p:cNvSpPr>
            <a:spLocks/>
          </p:cNvSpPr>
          <p:nvPr/>
        </p:nvSpPr>
        <p:spPr bwMode="auto">
          <a:xfrm>
            <a:off x="7315200" y="2819400"/>
            <a:ext cx="177800" cy="533400"/>
          </a:xfrm>
          <a:custGeom>
            <a:avLst/>
            <a:gdLst>
              <a:gd name="T0" fmla="*/ 2147483647 w 112"/>
              <a:gd name="T1" fmla="*/ 2147483647 h 336"/>
              <a:gd name="T2" fmla="*/ 2147483647 w 112"/>
              <a:gd name="T3" fmla="*/ 2147483647 h 336"/>
              <a:gd name="T4" fmla="*/ 0 w 112"/>
              <a:gd name="T5" fmla="*/ 0 h 336"/>
              <a:gd name="T6" fmla="*/ 0 60000 65536"/>
              <a:gd name="T7" fmla="*/ 0 60000 65536"/>
              <a:gd name="T8" fmla="*/ 0 60000 65536"/>
              <a:gd name="T9" fmla="*/ 0 w 112"/>
              <a:gd name="T10" fmla="*/ 0 h 336"/>
              <a:gd name="T11" fmla="*/ 112 w 112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336">
                <a:moveTo>
                  <a:pt x="96" y="336"/>
                </a:moveTo>
                <a:cubicBezTo>
                  <a:pt x="104" y="268"/>
                  <a:pt x="112" y="200"/>
                  <a:pt x="96" y="144"/>
                </a:cubicBezTo>
                <a:cubicBezTo>
                  <a:pt x="80" y="88"/>
                  <a:pt x="40" y="4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09" name="Picture 12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7543800" y="2971800"/>
            <a:ext cx="127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Line 13"/>
          <p:cNvSpPr>
            <a:spLocks noChangeShapeType="1"/>
          </p:cNvSpPr>
          <p:nvPr/>
        </p:nvSpPr>
        <p:spPr bwMode="auto">
          <a:xfrm flipV="1">
            <a:off x="8153400" y="22098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11" name="Line 14"/>
          <p:cNvSpPr>
            <a:spLocks noChangeShapeType="1"/>
          </p:cNvSpPr>
          <p:nvPr/>
        </p:nvSpPr>
        <p:spPr bwMode="auto">
          <a:xfrm flipH="1" flipV="1">
            <a:off x="7924800" y="20574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76812" name="Picture 1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8610600" y="19812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3" name="Picture 19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7772400" y="1803400"/>
            <a:ext cx="228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4" name="Picture 21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086600" y="26670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5" name="Picture 23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001000" y="2514600"/>
            <a:ext cx="1524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6" name="Picture 26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1257300" y="3708400"/>
            <a:ext cx="66294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092" y="363561"/>
            <a:ext cx="8737110" cy="8641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5" descr="C:\Documents and Settings\Dr. Sumeet Basu\My Documents\me622_2010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8763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53991" y="0"/>
            <a:ext cx="8534417" cy="670561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Dr. Sumeet Basu\My Documents\me622_2010\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77536" y="381000"/>
            <a:ext cx="8712726" cy="53340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0123" y="177421"/>
            <a:ext cx="8761690" cy="606918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644" y="418152"/>
            <a:ext cx="7467616" cy="40645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4" name="AutoShape 10"/>
          <p:cNvSpPr>
            <a:spLocks noChangeArrowheads="1"/>
          </p:cNvSpPr>
          <p:nvPr/>
        </p:nvSpPr>
        <p:spPr bwMode="auto">
          <a:xfrm>
            <a:off x="971550" y="2060575"/>
            <a:ext cx="2279650" cy="216217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>
            <a:off x="1843088" y="2076450"/>
            <a:ext cx="565150" cy="508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>
            <a:off x="4368800" y="2989263"/>
            <a:ext cx="1262063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3860800" y="3121025"/>
            <a:ext cx="78422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875088" y="3135313"/>
            <a:ext cx="0" cy="1030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4637088" y="3825875"/>
            <a:ext cx="0" cy="1030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5637213" y="3403600"/>
            <a:ext cx="0" cy="1030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>
            <a:off x="3860800" y="4151313"/>
            <a:ext cx="769938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3" name="Freeform 19"/>
          <p:cNvSpPr>
            <a:spLocks/>
          </p:cNvSpPr>
          <p:nvPr/>
        </p:nvSpPr>
        <p:spPr bwMode="auto">
          <a:xfrm>
            <a:off x="4645025" y="3395663"/>
            <a:ext cx="985838" cy="428625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201" y="256"/>
              </a:cxn>
              <a:cxn ang="0">
                <a:pos x="448" y="183"/>
              </a:cxn>
              <a:cxn ang="0">
                <a:pos x="621" y="0"/>
              </a:cxn>
            </a:cxnLst>
            <a:rect l="0" t="0" r="r" b="b"/>
            <a:pathLst>
              <a:path w="621" h="270">
                <a:moveTo>
                  <a:pt x="0" y="266"/>
                </a:moveTo>
                <a:cubicBezTo>
                  <a:pt x="63" y="268"/>
                  <a:pt x="126" y="270"/>
                  <a:pt x="201" y="256"/>
                </a:cubicBezTo>
                <a:cubicBezTo>
                  <a:pt x="276" y="242"/>
                  <a:pt x="378" y="226"/>
                  <a:pt x="448" y="183"/>
                </a:cubicBezTo>
                <a:cubicBezTo>
                  <a:pt x="518" y="140"/>
                  <a:pt x="569" y="70"/>
                  <a:pt x="62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5" name="Freeform 21"/>
          <p:cNvSpPr>
            <a:spLocks/>
          </p:cNvSpPr>
          <p:nvPr/>
        </p:nvSpPr>
        <p:spPr bwMode="auto">
          <a:xfrm>
            <a:off x="4667250" y="4419600"/>
            <a:ext cx="985838" cy="428625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201" y="256"/>
              </a:cxn>
              <a:cxn ang="0">
                <a:pos x="448" y="183"/>
              </a:cxn>
              <a:cxn ang="0">
                <a:pos x="621" y="0"/>
              </a:cxn>
            </a:cxnLst>
            <a:rect l="0" t="0" r="r" b="b"/>
            <a:pathLst>
              <a:path w="621" h="270">
                <a:moveTo>
                  <a:pt x="0" y="266"/>
                </a:moveTo>
                <a:cubicBezTo>
                  <a:pt x="63" y="268"/>
                  <a:pt x="126" y="270"/>
                  <a:pt x="201" y="256"/>
                </a:cubicBezTo>
                <a:cubicBezTo>
                  <a:pt x="276" y="242"/>
                  <a:pt x="378" y="226"/>
                  <a:pt x="448" y="183"/>
                </a:cubicBezTo>
                <a:cubicBezTo>
                  <a:pt x="518" y="140"/>
                  <a:pt x="569" y="70"/>
                  <a:pt x="62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6" name="Freeform 22"/>
          <p:cNvSpPr>
            <a:spLocks/>
          </p:cNvSpPr>
          <p:nvPr/>
        </p:nvSpPr>
        <p:spPr bwMode="auto">
          <a:xfrm>
            <a:off x="3860800" y="2974975"/>
            <a:ext cx="522288" cy="165100"/>
          </a:xfrm>
          <a:custGeom>
            <a:avLst/>
            <a:gdLst/>
            <a:ahLst/>
            <a:cxnLst>
              <a:cxn ang="0">
                <a:pos x="0" y="92"/>
              </a:cxn>
              <a:cxn ang="0">
                <a:pos x="155" y="101"/>
              </a:cxn>
              <a:cxn ang="0">
                <a:pos x="247" y="73"/>
              </a:cxn>
              <a:cxn ang="0">
                <a:pos x="329" y="0"/>
              </a:cxn>
            </a:cxnLst>
            <a:rect l="0" t="0" r="r" b="b"/>
            <a:pathLst>
              <a:path w="329" h="104">
                <a:moveTo>
                  <a:pt x="0" y="92"/>
                </a:moveTo>
                <a:cubicBezTo>
                  <a:pt x="57" y="98"/>
                  <a:pt x="114" y="104"/>
                  <a:pt x="155" y="101"/>
                </a:cubicBezTo>
                <a:cubicBezTo>
                  <a:pt x="196" y="98"/>
                  <a:pt x="218" y="90"/>
                  <a:pt x="247" y="73"/>
                </a:cubicBezTo>
                <a:cubicBezTo>
                  <a:pt x="276" y="56"/>
                  <a:pt x="302" y="28"/>
                  <a:pt x="329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5240338" y="4295775"/>
            <a:ext cx="812800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8" name="Line 24"/>
          <p:cNvSpPr>
            <a:spLocks noChangeShapeType="1"/>
          </p:cNvSpPr>
          <p:nvPr/>
        </p:nvSpPr>
        <p:spPr bwMode="auto">
          <a:xfrm flipV="1">
            <a:off x="5240338" y="3875088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9" name="Line 25"/>
          <p:cNvSpPr>
            <a:spLocks noChangeShapeType="1"/>
          </p:cNvSpPr>
          <p:nvPr/>
        </p:nvSpPr>
        <p:spPr bwMode="auto">
          <a:xfrm>
            <a:off x="4397375" y="3221038"/>
            <a:ext cx="668338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0" name="Line 26"/>
          <p:cNvSpPr>
            <a:spLocks noChangeShapeType="1"/>
          </p:cNvSpPr>
          <p:nvPr/>
        </p:nvSpPr>
        <p:spPr bwMode="auto">
          <a:xfrm flipH="1" flipV="1">
            <a:off x="3294063" y="3962400"/>
            <a:ext cx="944562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1" name="Line 27"/>
          <p:cNvSpPr>
            <a:spLocks noChangeShapeType="1"/>
          </p:cNvSpPr>
          <p:nvPr/>
        </p:nvSpPr>
        <p:spPr bwMode="auto">
          <a:xfrm flipV="1">
            <a:off x="5080000" y="3005138"/>
            <a:ext cx="231775" cy="173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92" name="Line 28"/>
          <p:cNvSpPr>
            <a:spLocks noChangeShapeType="1"/>
          </p:cNvSpPr>
          <p:nvPr/>
        </p:nvSpPr>
        <p:spPr bwMode="auto">
          <a:xfrm flipH="1" flipV="1">
            <a:off x="3933825" y="2917825"/>
            <a:ext cx="2460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2493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057900" y="4687888"/>
            <a:ext cx="365125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62494" name="Picture 3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16275" y="4040188"/>
            <a:ext cx="374650" cy="1936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62496" name="Line 32"/>
          <p:cNvSpPr>
            <a:spLocks noChangeShapeType="1"/>
          </p:cNvSpPr>
          <p:nvPr/>
        </p:nvSpPr>
        <p:spPr bwMode="auto">
          <a:xfrm flipH="1" flipV="1">
            <a:off x="4673600" y="2395538"/>
            <a:ext cx="14288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2497" name="Picture 3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711700" y="2351088"/>
            <a:ext cx="374650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62498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132388" y="3482975"/>
            <a:ext cx="374650" cy="155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62500" name="Text Box 36"/>
          <p:cNvSpPr txBox="1">
            <a:spLocks noChangeArrowheads="1"/>
          </p:cNvSpPr>
          <p:nvPr/>
        </p:nvSpPr>
        <p:spPr bwMode="auto">
          <a:xfrm>
            <a:off x="566738" y="928688"/>
            <a:ext cx="6878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Geometry as well as loading should be axisymmetric!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5" name="AutoShape 19"/>
          <p:cNvSpPr>
            <a:spLocks noChangeArrowheads="1"/>
          </p:cNvSpPr>
          <p:nvPr/>
        </p:nvSpPr>
        <p:spPr bwMode="auto">
          <a:xfrm>
            <a:off x="377825" y="3149600"/>
            <a:ext cx="1392238" cy="13938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65556" name="Line 20"/>
          <p:cNvSpPr>
            <a:spLocks noChangeShapeType="1"/>
          </p:cNvSpPr>
          <p:nvPr/>
        </p:nvSpPr>
        <p:spPr bwMode="auto">
          <a:xfrm flipV="1">
            <a:off x="1044575" y="3513138"/>
            <a:ext cx="1428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7" name="Line 21"/>
          <p:cNvSpPr>
            <a:spLocks noChangeShapeType="1"/>
          </p:cNvSpPr>
          <p:nvPr/>
        </p:nvSpPr>
        <p:spPr bwMode="auto">
          <a:xfrm rot="5400000" flipV="1">
            <a:off x="1282700" y="3751263"/>
            <a:ext cx="1428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rot="16200000" flipV="1">
            <a:off x="827088" y="3759200"/>
            <a:ext cx="1428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>
            <a:off x="1036638" y="3941763"/>
            <a:ext cx="1428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60" name="Line 24"/>
          <p:cNvSpPr>
            <a:spLocks noChangeShapeType="1"/>
          </p:cNvSpPr>
          <p:nvPr/>
        </p:nvSpPr>
        <p:spPr bwMode="auto">
          <a:xfrm>
            <a:off x="3759200" y="1176338"/>
            <a:ext cx="0" cy="3714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61" name="Rectangle 25"/>
          <p:cNvSpPr>
            <a:spLocks noChangeArrowheads="1"/>
          </p:cNvSpPr>
          <p:nvPr/>
        </p:nvSpPr>
        <p:spPr bwMode="auto">
          <a:xfrm>
            <a:off x="4630738" y="1625600"/>
            <a:ext cx="434975" cy="2714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5580" name="Group 44"/>
          <p:cNvGrpSpPr>
            <a:grpSpLocks/>
          </p:cNvGrpSpPr>
          <p:nvPr/>
        </p:nvGrpSpPr>
        <p:grpSpPr bwMode="auto">
          <a:xfrm>
            <a:off x="4260850" y="1711325"/>
            <a:ext cx="377825" cy="2590800"/>
            <a:chOff x="4311" y="1069"/>
            <a:chExt cx="238" cy="1632"/>
          </a:xfrm>
        </p:grpSpPr>
        <p:sp>
          <p:nvSpPr>
            <p:cNvPr id="65562" name="Line 26"/>
            <p:cNvSpPr>
              <a:spLocks noChangeShapeType="1"/>
            </p:cNvSpPr>
            <p:nvPr/>
          </p:nvSpPr>
          <p:spPr bwMode="auto">
            <a:xfrm>
              <a:off x="4311" y="106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311" y="116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Line 28"/>
            <p:cNvSpPr>
              <a:spLocks noChangeShapeType="1"/>
            </p:cNvSpPr>
            <p:nvPr/>
          </p:nvSpPr>
          <p:spPr bwMode="auto">
            <a:xfrm>
              <a:off x="4311" y="126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5" name="Line 29"/>
            <p:cNvSpPr>
              <a:spLocks noChangeShapeType="1"/>
            </p:cNvSpPr>
            <p:nvPr/>
          </p:nvSpPr>
          <p:spPr bwMode="auto">
            <a:xfrm>
              <a:off x="4311" y="135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6" name="Line 30"/>
            <p:cNvSpPr>
              <a:spLocks noChangeShapeType="1"/>
            </p:cNvSpPr>
            <p:nvPr/>
          </p:nvSpPr>
          <p:spPr bwMode="auto">
            <a:xfrm>
              <a:off x="4311" y="145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7" name="Line 31"/>
            <p:cNvSpPr>
              <a:spLocks noChangeShapeType="1"/>
            </p:cNvSpPr>
            <p:nvPr/>
          </p:nvSpPr>
          <p:spPr bwMode="auto">
            <a:xfrm>
              <a:off x="4311" y="154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8" name="Line 32"/>
            <p:cNvSpPr>
              <a:spLocks noChangeShapeType="1"/>
            </p:cNvSpPr>
            <p:nvPr/>
          </p:nvSpPr>
          <p:spPr bwMode="auto">
            <a:xfrm>
              <a:off x="4311" y="164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69" name="Line 33"/>
            <p:cNvSpPr>
              <a:spLocks noChangeShapeType="1"/>
            </p:cNvSpPr>
            <p:nvPr/>
          </p:nvSpPr>
          <p:spPr bwMode="auto">
            <a:xfrm>
              <a:off x="4311" y="174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0" name="Line 34"/>
            <p:cNvSpPr>
              <a:spLocks noChangeShapeType="1"/>
            </p:cNvSpPr>
            <p:nvPr/>
          </p:nvSpPr>
          <p:spPr bwMode="auto">
            <a:xfrm>
              <a:off x="4311" y="183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1" name="Line 35"/>
            <p:cNvSpPr>
              <a:spLocks noChangeShapeType="1"/>
            </p:cNvSpPr>
            <p:nvPr/>
          </p:nvSpPr>
          <p:spPr bwMode="auto">
            <a:xfrm>
              <a:off x="4311" y="193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Line 36"/>
            <p:cNvSpPr>
              <a:spLocks noChangeShapeType="1"/>
            </p:cNvSpPr>
            <p:nvPr/>
          </p:nvSpPr>
          <p:spPr bwMode="auto">
            <a:xfrm>
              <a:off x="4311" y="202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Line 37"/>
            <p:cNvSpPr>
              <a:spLocks noChangeShapeType="1"/>
            </p:cNvSpPr>
            <p:nvPr/>
          </p:nvSpPr>
          <p:spPr bwMode="auto">
            <a:xfrm>
              <a:off x="4311" y="212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Line 38"/>
            <p:cNvSpPr>
              <a:spLocks noChangeShapeType="1"/>
            </p:cNvSpPr>
            <p:nvPr/>
          </p:nvSpPr>
          <p:spPr bwMode="auto">
            <a:xfrm>
              <a:off x="4311" y="222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5" name="Line 39"/>
            <p:cNvSpPr>
              <a:spLocks noChangeShapeType="1"/>
            </p:cNvSpPr>
            <p:nvPr/>
          </p:nvSpPr>
          <p:spPr bwMode="auto">
            <a:xfrm>
              <a:off x="4311" y="2317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6" name="Line 40"/>
            <p:cNvSpPr>
              <a:spLocks noChangeShapeType="1"/>
            </p:cNvSpPr>
            <p:nvPr/>
          </p:nvSpPr>
          <p:spPr bwMode="auto">
            <a:xfrm>
              <a:off x="4311" y="2413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7" name="Line 41"/>
            <p:cNvSpPr>
              <a:spLocks noChangeShapeType="1"/>
            </p:cNvSpPr>
            <p:nvPr/>
          </p:nvSpPr>
          <p:spPr bwMode="auto">
            <a:xfrm>
              <a:off x="4311" y="2509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8" name="Line 42"/>
            <p:cNvSpPr>
              <a:spLocks noChangeShapeType="1"/>
            </p:cNvSpPr>
            <p:nvPr/>
          </p:nvSpPr>
          <p:spPr bwMode="auto">
            <a:xfrm>
              <a:off x="4311" y="2605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79" name="Line 43"/>
            <p:cNvSpPr>
              <a:spLocks noChangeShapeType="1"/>
            </p:cNvSpPr>
            <p:nvPr/>
          </p:nvSpPr>
          <p:spPr bwMode="auto">
            <a:xfrm>
              <a:off x="4311" y="2701"/>
              <a:ext cx="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5921375" y="652463"/>
            <a:ext cx="1639888" cy="1554162"/>
            <a:chOff x="3730" y="411"/>
            <a:chExt cx="1033" cy="979"/>
          </a:xfrm>
        </p:grpSpPr>
        <p:sp>
          <p:nvSpPr>
            <p:cNvPr id="65581" name="AutoShape 45"/>
            <p:cNvSpPr>
              <a:spLocks noChangeArrowheads="1"/>
            </p:cNvSpPr>
            <p:nvPr/>
          </p:nvSpPr>
          <p:spPr bwMode="auto">
            <a:xfrm>
              <a:off x="3730" y="411"/>
              <a:ext cx="1033" cy="979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2" name="Line 46"/>
            <p:cNvSpPr>
              <a:spLocks noChangeShapeType="1"/>
            </p:cNvSpPr>
            <p:nvPr/>
          </p:nvSpPr>
          <p:spPr bwMode="auto">
            <a:xfrm flipV="1">
              <a:off x="4251" y="631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3" name="Line 47"/>
            <p:cNvSpPr>
              <a:spLocks noChangeShapeType="1"/>
            </p:cNvSpPr>
            <p:nvPr/>
          </p:nvSpPr>
          <p:spPr bwMode="auto">
            <a:xfrm flipV="1">
              <a:off x="4343" y="768"/>
              <a:ext cx="100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4" name="Line 48"/>
            <p:cNvSpPr>
              <a:spLocks noChangeShapeType="1"/>
            </p:cNvSpPr>
            <p:nvPr/>
          </p:nvSpPr>
          <p:spPr bwMode="auto">
            <a:xfrm>
              <a:off x="4351" y="960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5" name="Line 49"/>
            <p:cNvSpPr>
              <a:spLocks noChangeShapeType="1"/>
            </p:cNvSpPr>
            <p:nvPr/>
          </p:nvSpPr>
          <p:spPr bwMode="auto">
            <a:xfrm>
              <a:off x="4233" y="987"/>
              <a:ext cx="0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Line 50"/>
            <p:cNvSpPr>
              <a:spLocks noChangeShapeType="1"/>
            </p:cNvSpPr>
            <p:nvPr/>
          </p:nvSpPr>
          <p:spPr bwMode="auto">
            <a:xfrm flipH="1">
              <a:off x="4032" y="923"/>
              <a:ext cx="82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87" name="Line 51"/>
            <p:cNvSpPr>
              <a:spLocks noChangeShapeType="1"/>
            </p:cNvSpPr>
            <p:nvPr/>
          </p:nvSpPr>
          <p:spPr bwMode="auto">
            <a:xfrm flipH="1" flipV="1">
              <a:off x="4059" y="741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89" name="Group 53"/>
          <p:cNvGrpSpPr>
            <a:grpSpLocks/>
          </p:cNvGrpSpPr>
          <p:nvPr/>
        </p:nvGrpSpPr>
        <p:grpSpPr bwMode="auto">
          <a:xfrm>
            <a:off x="6102350" y="3344863"/>
            <a:ext cx="1639888" cy="1554162"/>
            <a:chOff x="3730" y="411"/>
            <a:chExt cx="1033" cy="979"/>
          </a:xfrm>
        </p:grpSpPr>
        <p:sp>
          <p:nvSpPr>
            <p:cNvPr id="65590" name="AutoShape 54"/>
            <p:cNvSpPr>
              <a:spLocks noChangeArrowheads="1"/>
            </p:cNvSpPr>
            <p:nvPr/>
          </p:nvSpPr>
          <p:spPr bwMode="auto">
            <a:xfrm>
              <a:off x="3730" y="411"/>
              <a:ext cx="1033" cy="979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Line 55"/>
            <p:cNvSpPr>
              <a:spLocks noChangeShapeType="1"/>
            </p:cNvSpPr>
            <p:nvPr/>
          </p:nvSpPr>
          <p:spPr bwMode="auto">
            <a:xfrm flipV="1">
              <a:off x="4251" y="631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2" name="Line 56"/>
            <p:cNvSpPr>
              <a:spLocks noChangeShapeType="1"/>
            </p:cNvSpPr>
            <p:nvPr/>
          </p:nvSpPr>
          <p:spPr bwMode="auto">
            <a:xfrm flipV="1">
              <a:off x="4343" y="768"/>
              <a:ext cx="100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3" name="Line 57"/>
            <p:cNvSpPr>
              <a:spLocks noChangeShapeType="1"/>
            </p:cNvSpPr>
            <p:nvPr/>
          </p:nvSpPr>
          <p:spPr bwMode="auto">
            <a:xfrm>
              <a:off x="4351" y="960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4" name="Line 58"/>
            <p:cNvSpPr>
              <a:spLocks noChangeShapeType="1"/>
            </p:cNvSpPr>
            <p:nvPr/>
          </p:nvSpPr>
          <p:spPr bwMode="auto">
            <a:xfrm>
              <a:off x="4233" y="987"/>
              <a:ext cx="0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5" name="Line 59"/>
            <p:cNvSpPr>
              <a:spLocks noChangeShapeType="1"/>
            </p:cNvSpPr>
            <p:nvPr/>
          </p:nvSpPr>
          <p:spPr bwMode="auto">
            <a:xfrm flipH="1">
              <a:off x="4032" y="923"/>
              <a:ext cx="82" cy="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596" name="Line 60"/>
            <p:cNvSpPr>
              <a:spLocks noChangeShapeType="1"/>
            </p:cNvSpPr>
            <p:nvPr/>
          </p:nvSpPr>
          <p:spPr bwMode="auto">
            <a:xfrm flipH="1" flipV="1">
              <a:off x="4059" y="741"/>
              <a:ext cx="101" cy="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5732463" y="2743200"/>
            <a:ext cx="116205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5399088" y="4210050"/>
            <a:ext cx="3295650" cy="1509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599" name="Line 63"/>
          <p:cNvSpPr>
            <a:spLocks noChangeShapeType="1"/>
          </p:cNvSpPr>
          <p:nvPr/>
        </p:nvSpPr>
        <p:spPr bwMode="auto">
          <a:xfrm>
            <a:off x="6908800" y="332422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0" name="Line 64"/>
          <p:cNvSpPr>
            <a:spLocks noChangeShapeType="1"/>
          </p:cNvSpPr>
          <p:nvPr/>
        </p:nvSpPr>
        <p:spPr bwMode="auto">
          <a:xfrm>
            <a:off x="7315200" y="4208463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2" name="Oval 66"/>
          <p:cNvSpPr>
            <a:spLocks noChangeArrowheads="1"/>
          </p:cNvSpPr>
          <p:nvPr/>
        </p:nvSpPr>
        <p:spPr bwMode="auto">
          <a:xfrm>
            <a:off x="6718300" y="3340100"/>
            <a:ext cx="160338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3" name="Oval 67"/>
          <p:cNvSpPr>
            <a:spLocks noChangeArrowheads="1"/>
          </p:cNvSpPr>
          <p:nvPr/>
        </p:nvSpPr>
        <p:spPr bwMode="auto">
          <a:xfrm>
            <a:off x="6740525" y="3636963"/>
            <a:ext cx="160338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4" name="Oval 68"/>
          <p:cNvSpPr>
            <a:spLocks noChangeArrowheads="1"/>
          </p:cNvSpPr>
          <p:nvPr/>
        </p:nvSpPr>
        <p:spPr bwMode="auto">
          <a:xfrm>
            <a:off x="7315200" y="4195763"/>
            <a:ext cx="160338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5" name="Oval 69"/>
          <p:cNvSpPr>
            <a:spLocks noChangeArrowheads="1"/>
          </p:cNvSpPr>
          <p:nvPr/>
        </p:nvSpPr>
        <p:spPr bwMode="auto">
          <a:xfrm>
            <a:off x="7581900" y="4216400"/>
            <a:ext cx="160338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6" name="Rectangle 70" descr="Dark upward diagonal"/>
          <p:cNvSpPr>
            <a:spLocks noChangeArrowheads="1"/>
          </p:cNvSpPr>
          <p:nvPr/>
        </p:nvSpPr>
        <p:spPr bwMode="auto">
          <a:xfrm>
            <a:off x="6516688" y="3151188"/>
            <a:ext cx="203200" cy="855662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7" name="Rectangle 71" descr="Dark upward diagonal"/>
          <p:cNvSpPr>
            <a:spLocks noChangeArrowheads="1"/>
          </p:cNvSpPr>
          <p:nvPr/>
        </p:nvSpPr>
        <p:spPr bwMode="auto">
          <a:xfrm>
            <a:off x="7069138" y="4354513"/>
            <a:ext cx="985837" cy="2603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608" name="Line 72"/>
          <p:cNvSpPr>
            <a:spLocks noChangeShapeType="1"/>
          </p:cNvSpPr>
          <p:nvPr/>
        </p:nvSpPr>
        <p:spPr bwMode="auto">
          <a:xfrm flipV="1">
            <a:off x="7097713" y="4194175"/>
            <a:ext cx="231775" cy="5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609" name="Text Box 73"/>
          <p:cNvSpPr txBox="1">
            <a:spLocks noChangeArrowheads="1"/>
          </p:cNvSpPr>
          <p:nvPr/>
        </p:nvSpPr>
        <p:spPr bwMode="auto">
          <a:xfrm>
            <a:off x="7388225" y="2424113"/>
            <a:ext cx="156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Plane strain</a:t>
            </a:r>
          </a:p>
        </p:txBody>
      </p:sp>
      <p:sp>
        <p:nvSpPr>
          <p:cNvPr id="65610" name="Text Box 74"/>
          <p:cNvSpPr txBox="1">
            <a:spLocks noChangeArrowheads="1"/>
          </p:cNvSpPr>
          <p:nvPr/>
        </p:nvSpPr>
        <p:spPr bwMode="auto">
          <a:xfrm>
            <a:off x="2917825" y="4687888"/>
            <a:ext cx="2466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Axisymmetric</a:t>
            </a:r>
          </a:p>
        </p:txBody>
      </p:sp>
      <p:sp>
        <p:nvSpPr>
          <p:cNvPr id="65611" name="Text Box 75"/>
          <p:cNvSpPr txBox="1">
            <a:spLocks noChangeArrowheads="1"/>
          </p:cNvSpPr>
          <p:nvPr/>
        </p:nvSpPr>
        <p:spPr bwMode="auto">
          <a:xfrm>
            <a:off x="3556000" y="682625"/>
            <a:ext cx="5222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C</a:t>
            </a:r>
          </a:p>
        </p:txBody>
      </p:sp>
      <p:sp>
        <p:nvSpPr>
          <p:cNvPr id="65612" name="Text Box 76"/>
          <p:cNvSpPr txBox="1">
            <a:spLocks noChangeArrowheads="1"/>
          </p:cNvSpPr>
          <p:nvPr/>
        </p:nvSpPr>
        <p:spPr bwMode="auto">
          <a:xfrm>
            <a:off x="3603625" y="752475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85" name="Group 25"/>
          <p:cNvGrpSpPr>
            <a:grpSpLocks/>
          </p:cNvGrpSpPr>
          <p:nvPr/>
        </p:nvGrpSpPr>
        <p:grpSpPr bwMode="auto">
          <a:xfrm flipV="1">
            <a:off x="1755775" y="3581400"/>
            <a:ext cx="1222375" cy="1485900"/>
            <a:chOff x="890" y="311"/>
            <a:chExt cx="770" cy="936"/>
          </a:xfrm>
        </p:grpSpPr>
        <p:sp>
          <p:nvSpPr>
            <p:cNvPr id="66586" name="Freeform 26"/>
            <p:cNvSpPr>
              <a:spLocks/>
            </p:cNvSpPr>
            <p:nvPr/>
          </p:nvSpPr>
          <p:spPr bwMode="auto">
            <a:xfrm>
              <a:off x="890" y="311"/>
              <a:ext cx="770" cy="936"/>
            </a:xfrm>
            <a:custGeom>
              <a:avLst/>
              <a:gdLst/>
              <a:ahLst/>
              <a:cxnLst>
                <a:cxn ang="0">
                  <a:pos x="125" y="887"/>
                </a:cxn>
                <a:cxn ang="0">
                  <a:pos x="70" y="759"/>
                </a:cxn>
                <a:cxn ang="0">
                  <a:pos x="24" y="612"/>
                </a:cxn>
                <a:cxn ang="0">
                  <a:pos x="107" y="164"/>
                </a:cxn>
                <a:cxn ang="0">
                  <a:pos x="180" y="73"/>
                </a:cxn>
                <a:cxn ang="0">
                  <a:pos x="253" y="18"/>
                </a:cxn>
                <a:cxn ang="0">
                  <a:pos x="308" y="0"/>
                </a:cxn>
                <a:cxn ang="0">
                  <a:pos x="664" y="91"/>
                </a:cxn>
                <a:cxn ang="0">
                  <a:pos x="728" y="183"/>
                </a:cxn>
                <a:cxn ang="0">
                  <a:pos x="747" y="238"/>
                </a:cxn>
                <a:cxn ang="0">
                  <a:pos x="756" y="265"/>
                </a:cxn>
                <a:cxn ang="0">
                  <a:pos x="710" y="576"/>
                </a:cxn>
                <a:cxn ang="0">
                  <a:pos x="664" y="713"/>
                </a:cxn>
                <a:cxn ang="0">
                  <a:pos x="646" y="768"/>
                </a:cxn>
                <a:cxn ang="0">
                  <a:pos x="628" y="896"/>
                </a:cxn>
                <a:cxn ang="0">
                  <a:pos x="609" y="878"/>
                </a:cxn>
                <a:cxn ang="0">
                  <a:pos x="545" y="868"/>
                </a:cxn>
                <a:cxn ang="0">
                  <a:pos x="472" y="859"/>
                </a:cxn>
                <a:cxn ang="0">
                  <a:pos x="235" y="859"/>
                </a:cxn>
                <a:cxn ang="0">
                  <a:pos x="198" y="868"/>
                </a:cxn>
                <a:cxn ang="0">
                  <a:pos x="125" y="887"/>
                </a:cxn>
              </a:cxnLst>
              <a:rect l="0" t="0" r="r" b="b"/>
              <a:pathLst>
                <a:path w="770" h="936">
                  <a:moveTo>
                    <a:pt x="125" y="887"/>
                  </a:moveTo>
                  <a:cubicBezTo>
                    <a:pt x="112" y="806"/>
                    <a:pt x="110" y="820"/>
                    <a:pt x="70" y="759"/>
                  </a:cubicBezTo>
                  <a:cubicBezTo>
                    <a:pt x="54" y="710"/>
                    <a:pt x="36" y="662"/>
                    <a:pt x="24" y="612"/>
                  </a:cubicBezTo>
                  <a:cubicBezTo>
                    <a:pt x="28" y="490"/>
                    <a:pt x="0" y="271"/>
                    <a:pt x="107" y="164"/>
                  </a:cubicBezTo>
                  <a:cubicBezTo>
                    <a:pt x="121" y="121"/>
                    <a:pt x="142" y="97"/>
                    <a:pt x="180" y="73"/>
                  </a:cubicBezTo>
                  <a:cubicBezTo>
                    <a:pt x="205" y="35"/>
                    <a:pt x="209" y="31"/>
                    <a:pt x="253" y="18"/>
                  </a:cubicBezTo>
                  <a:cubicBezTo>
                    <a:pt x="272" y="13"/>
                    <a:pt x="308" y="0"/>
                    <a:pt x="308" y="0"/>
                  </a:cubicBezTo>
                  <a:cubicBezTo>
                    <a:pt x="436" y="10"/>
                    <a:pt x="555" y="20"/>
                    <a:pt x="664" y="91"/>
                  </a:cubicBezTo>
                  <a:cubicBezTo>
                    <a:pt x="698" y="113"/>
                    <a:pt x="702" y="155"/>
                    <a:pt x="728" y="183"/>
                  </a:cubicBezTo>
                  <a:cubicBezTo>
                    <a:pt x="734" y="201"/>
                    <a:pt x="741" y="220"/>
                    <a:pt x="747" y="238"/>
                  </a:cubicBezTo>
                  <a:cubicBezTo>
                    <a:pt x="750" y="247"/>
                    <a:pt x="756" y="265"/>
                    <a:pt x="756" y="265"/>
                  </a:cubicBezTo>
                  <a:cubicBezTo>
                    <a:pt x="746" y="517"/>
                    <a:pt x="770" y="438"/>
                    <a:pt x="710" y="576"/>
                  </a:cubicBezTo>
                  <a:cubicBezTo>
                    <a:pt x="691" y="619"/>
                    <a:pt x="679" y="668"/>
                    <a:pt x="664" y="713"/>
                  </a:cubicBezTo>
                  <a:cubicBezTo>
                    <a:pt x="658" y="731"/>
                    <a:pt x="646" y="768"/>
                    <a:pt x="646" y="768"/>
                  </a:cubicBezTo>
                  <a:cubicBezTo>
                    <a:pt x="640" y="811"/>
                    <a:pt x="659" y="926"/>
                    <a:pt x="628" y="896"/>
                  </a:cubicBezTo>
                  <a:cubicBezTo>
                    <a:pt x="622" y="890"/>
                    <a:pt x="617" y="881"/>
                    <a:pt x="609" y="878"/>
                  </a:cubicBezTo>
                  <a:cubicBezTo>
                    <a:pt x="589" y="871"/>
                    <a:pt x="566" y="871"/>
                    <a:pt x="545" y="868"/>
                  </a:cubicBezTo>
                  <a:cubicBezTo>
                    <a:pt x="521" y="865"/>
                    <a:pt x="496" y="862"/>
                    <a:pt x="472" y="859"/>
                  </a:cubicBezTo>
                  <a:cubicBezTo>
                    <a:pt x="388" y="838"/>
                    <a:pt x="321" y="850"/>
                    <a:pt x="235" y="859"/>
                  </a:cubicBezTo>
                  <a:cubicBezTo>
                    <a:pt x="223" y="862"/>
                    <a:pt x="210" y="864"/>
                    <a:pt x="198" y="868"/>
                  </a:cubicBezTo>
                  <a:cubicBezTo>
                    <a:pt x="164" y="878"/>
                    <a:pt x="23" y="936"/>
                    <a:pt x="125" y="887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66587" name="Line 27"/>
            <p:cNvSpPr>
              <a:spLocks noChangeShapeType="1"/>
            </p:cNvSpPr>
            <p:nvPr/>
          </p:nvSpPr>
          <p:spPr bwMode="auto">
            <a:xfrm>
              <a:off x="960" y="512"/>
              <a:ext cx="146" cy="6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28"/>
            <p:cNvSpPr>
              <a:spLocks noChangeShapeType="1"/>
            </p:cNvSpPr>
            <p:nvPr/>
          </p:nvSpPr>
          <p:spPr bwMode="auto">
            <a:xfrm flipH="1">
              <a:off x="1253" y="320"/>
              <a:ext cx="36" cy="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29"/>
            <p:cNvSpPr>
              <a:spLocks noChangeShapeType="1"/>
            </p:cNvSpPr>
            <p:nvPr/>
          </p:nvSpPr>
          <p:spPr bwMode="auto">
            <a:xfrm flipH="1">
              <a:off x="1417" y="494"/>
              <a:ext cx="201" cy="6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4" name="AutoShape 4"/>
          <p:cNvSpPr>
            <a:spLocks noChangeArrowheads="1"/>
          </p:cNvSpPr>
          <p:nvPr/>
        </p:nvSpPr>
        <p:spPr bwMode="auto">
          <a:xfrm>
            <a:off x="1604963" y="2071688"/>
            <a:ext cx="1697037" cy="165417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grpSp>
        <p:nvGrpSpPr>
          <p:cNvPr id="66569" name="Group 9"/>
          <p:cNvGrpSpPr>
            <a:grpSpLocks/>
          </p:cNvGrpSpPr>
          <p:nvPr/>
        </p:nvGrpSpPr>
        <p:grpSpPr bwMode="auto">
          <a:xfrm>
            <a:off x="1827213" y="750888"/>
            <a:ext cx="1222375" cy="1485900"/>
            <a:chOff x="890" y="311"/>
            <a:chExt cx="770" cy="936"/>
          </a:xfrm>
        </p:grpSpPr>
        <p:sp>
          <p:nvSpPr>
            <p:cNvPr id="66565" name="Freeform 5"/>
            <p:cNvSpPr>
              <a:spLocks/>
            </p:cNvSpPr>
            <p:nvPr/>
          </p:nvSpPr>
          <p:spPr bwMode="auto">
            <a:xfrm>
              <a:off x="890" y="311"/>
              <a:ext cx="770" cy="936"/>
            </a:xfrm>
            <a:custGeom>
              <a:avLst/>
              <a:gdLst/>
              <a:ahLst/>
              <a:cxnLst>
                <a:cxn ang="0">
                  <a:pos x="125" y="887"/>
                </a:cxn>
                <a:cxn ang="0">
                  <a:pos x="70" y="759"/>
                </a:cxn>
                <a:cxn ang="0">
                  <a:pos x="24" y="612"/>
                </a:cxn>
                <a:cxn ang="0">
                  <a:pos x="107" y="164"/>
                </a:cxn>
                <a:cxn ang="0">
                  <a:pos x="180" y="73"/>
                </a:cxn>
                <a:cxn ang="0">
                  <a:pos x="253" y="18"/>
                </a:cxn>
                <a:cxn ang="0">
                  <a:pos x="308" y="0"/>
                </a:cxn>
                <a:cxn ang="0">
                  <a:pos x="664" y="91"/>
                </a:cxn>
                <a:cxn ang="0">
                  <a:pos x="728" y="183"/>
                </a:cxn>
                <a:cxn ang="0">
                  <a:pos x="747" y="238"/>
                </a:cxn>
                <a:cxn ang="0">
                  <a:pos x="756" y="265"/>
                </a:cxn>
                <a:cxn ang="0">
                  <a:pos x="710" y="576"/>
                </a:cxn>
                <a:cxn ang="0">
                  <a:pos x="664" y="713"/>
                </a:cxn>
                <a:cxn ang="0">
                  <a:pos x="646" y="768"/>
                </a:cxn>
                <a:cxn ang="0">
                  <a:pos x="628" y="896"/>
                </a:cxn>
                <a:cxn ang="0">
                  <a:pos x="609" y="878"/>
                </a:cxn>
                <a:cxn ang="0">
                  <a:pos x="545" y="868"/>
                </a:cxn>
                <a:cxn ang="0">
                  <a:pos x="472" y="859"/>
                </a:cxn>
                <a:cxn ang="0">
                  <a:pos x="235" y="859"/>
                </a:cxn>
                <a:cxn ang="0">
                  <a:pos x="198" y="868"/>
                </a:cxn>
                <a:cxn ang="0">
                  <a:pos x="125" y="887"/>
                </a:cxn>
              </a:cxnLst>
              <a:rect l="0" t="0" r="r" b="b"/>
              <a:pathLst>
                <a:path w="770" h="936">
                  <a:moveTo>
                    <a:pt x="125" y="887"/>
                  </a:moveTo>
                  <a:cubicBezTo>
                    <a:pt x="112" y="806"/>
                    <a:pt x="110" y="820"/>
                    <a:pt x="70" y="759"/>
                  </a:cubicBezTo>
                  <a:cubicBezTo>
                    <a:pt x="54" y="710"/>
                    <a:pt x="36" y="662"/>
                    <a:pt x="24" y="612"/>
                  </a:cubicBezTo>
                  <a:cubicBezTo>
                    <a:pt x="28" y="490"/>
                    <a:pt x="0" y="271"/>
                    <a:pt x="107" y="164"/>
                  </a:cubicBezTo>
                  <a:cubicBezTo>
                    <a:pt x="121" y="121"/>
                    <a:pt x="142" y="97"/>
                    <a:pt x="180" y="73"/>
                  </a:cubicBezTo>
                  <a:cubicBezTo>
                    <a:pt x="205" y="35"/>
                    <a:pt x="209" y="31"/>
                    <a:pt x="253" y="18"/>
                  </a:cubicBezTo>
                  <a:cubicBezTo>
                    <a:pt x="272" y="13"/>
                    <a:pt x="308" y="0"/>
                    <a:pt x="308" y="0"/>
                  </a:cubicBezTo>
                  <a:cubicBezTo>
                    <a:pt x="436" y="10"/>
                    <a:pt x="555" y="20"/>
                    <a:pt x="664" y="91"/>
                  </a:cubicBezTo>
                  <a:cubicBezTo>
                    <a:pt x="698" y="113"/>
                    <a:pt x="702" y="155"/>
                    <a:pt x="728" y="183"/>
                  </a:cubicBezTo>
                  <a:cubicBezTo>
                    <a:pt x="734" y="201"/>
                    <a:pt x="741" y="220"/>
                    <a:pt x="747" y="238"/>
                  </a:cubicBezTo>
                  <a:cubicBezTo>
                    <a:pt x="750" y="247"/>
                    <a:pt x="756" y="265"/>
                    <a:pt x="756" y="265"/>
                  </a:cubicBezTo>
                  <a:cubicBezTo>
                    <a:pt x="746" y="517"/>
                    <a:pt x="770" y="438"/>
                    <a:pt x="710" y="576"/>
                  </a:cubicBezTo>
                  <a:cubicBezTo>
                    <a:pt x="691" y="619"/>
                    <a:pt x="679" y="668"/>
                    <a:pt x="664" y="713"/>
                  </a:cubicBezTo>
                  <a:cubicBezTo>
                    <a:pt x="658" y="731"/>
                    <a:pt x="646" y="768"/>
                    <a:pt x="646" y="768"/>
                  </a:cubicBezTo>
                  <a:cubicBezTo>
                    <a:pt x="640" y="811"/>
                    <a:pt x="659" y="926"/>
                    <a:pt x="628" y="896"/>
                  </a:cubicBezTo>
                  <a:cubicBezTo>
                    <a:pt x="622" y="890"/>
                    <a:pt x="617" y="881"/>
                    <a:pt x="609" y="878"/>
                  </a:cubicBezTo>
                  <a:cubicBezTo>
                    <a:pt x="589" y="871"/>
                    <a:pt x="566" y="871"/>
                    <a:pt x="545" y="868"/>
                  </a:cubicBezTo>
                  <a:cubicBezTo>
                    <a:pt x="521" y="865"/>
                    <a:pt x="496" y="862"/>
                    <a:pt x="472" y="859"/>
                  </a:cubicBezTo>
                  <a:cubicBezTo>
                    <a:pt x="388" y="838"/>
                    <a:pt x="321" y="850"/>
                    <a:pt x="235" y="859"/>
                  </a:cubicBezTo>
                  <a:cubicBezTo>
                    <a:pt x="223" y="862"/>
                    <a:pt x="210" y="864"/>
                    <a:pt x="198" y="868"/>
                  </a:cubicBezTo>
                  <a:cubicBezTo>
                    <a:pt x="164" y="878"/>
                    <a:pt x="23" y="936"/>
                    <a:pt x="125" y="887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66566" name="Line 6"/>
            <p:cNvSpPr>
              <a:spLocks noChangeShapeType="1"/>
            </p:cNvSpPr>
            <p:nvPr/>
          </p:nvSpPr>
          <p:spPr bwMode="auto">
            <a:xfrm>
              <a:off x="960" y="512"/>
              <a:ext cx="146" cy="6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67" name="Line 7"/>
            <p:cNvSpPr>
              <a:spLocks noChangeShapeType="1"/>
            </p:cNvSpPr>
            <p:nvPr/>
          </p:nvSpPr>
          <p:spPr bwMode="auto">
            <a:xfrm flipH="1">
              <a:off x="1253" y="320"/>
              <a:ext cx="36" cy="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568" name="Line 8"/>
            <p:cNvSpPr>
              <a:spLocks noChangeShapeType="1"/>
            </p:cNvSpPr>
            <p:nvPr/>
          </p:nvSpPr>
          <p:spPr bwMode="auto">
            <a:xfrm flipH="1">
              <a:off x="1417" y="494"/>
              <a:ext cx="201" cy="6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1" name="Text Box 31"/>
          <p:cNvSpPr txBox="1">
            <a:spLocks noChangeArrowheads="1"/>
          </p:cNvSpPr>
          <p:nvPr/>
        </p:nvSpPr>
        <p:spPr bwMode="auto">
          <a:xfrm>
            <a:off x="4368800" y="1408113"/>
            <a:ext cx="4035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Axisymmetric geometry, Non-axisymmetric loading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5486" y="843280"/>
            <a:ext cx="8762544" cy="424107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111" y="854886"/>
            <a:ext cx="8763068" cy="5893354"/>
          </a:xfrm>
          <a:prstGeom prst="rect">
            <a:avLst/>
          </a:prstGeom>
          <a:noFill/>
          <a:ln/>
          <a:effectLst/>
        </p:spPr>
      </p:pic>
      <p:sp>
        <p:nvSpPr>
          <p:cNvPr id="3" name="TextBox 2"/>
          <p:cNvSpPr txBox="1"/>
          <p:nvPr/>
        </p:nvSpPr>
        <p:spPr>
          <a:xfrm>
            <a:off x="245660" y="286603"/>
            <a:ext cx="34528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/>
              <a:t>Work and strain energy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6373505" y="2251881"/>
            <a:ext cx="2306471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414448" y="805218"/>
            <a:ext cx="2292824" cy="14330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906367" y="1740089"/>
            <a:ext cx="2552131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Isosceles Triangle 8"/>
          <p:cNvSpPr/>
          <p:nvPr/>
        </p:nvSpPr>
        <p:spPr bwMode="auto">
          <a:xfrm rot="5400000">
            <a:off x="6250667" y="682392"/>
            <a:ext cx="150126" cy="204716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 rot="5400000">
            <a:off x="6211995" y="2145000"/>
            <a:ext cx="150126" cy="204716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rot="5400000">
            <a:off x="8311487" y="2647666"/>
            <a:ext cx="79157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Connector 13"/>
          <p:cNvCxnSpPr>
            <a:stCxn id="10" idx="0"/>
          </p:cNvCxnSpPr>
          <p:nvPr/>
        </p:nvCxnSpPr>
        <p:spPr bwMode="auto">
          <a:xfrm flipH="1">
            <a:off x="6387152" y="2247358"/>
            <a:ext cx="2264" cy="755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6387152" y="2606722"/>
            <a:ext cx="2320120" cy="27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564573" y="532263"/>
            <a:ext cx="2251881" cy="1419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0" name="Straight Connector 19"/>
          <p:cNvCxnSpPr>
            <a:stCxn id="9" idx="0"/>
          </p:cNvCxnSpPr>
          <p:nvPr/>
        </p:nvCxnSpPr>
        <p:spPr bwMode="auto">
          <a:xfrm flipV="1">
            <a:off x="6428088" y="341194"/>
            <a:ext cx="245667" cy="44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8682243" y="1776484"/>
            <a:ext cx="245667" cy="443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Picture 2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9572" y="3079465"/>
            <a:ext cx="202692" cy="202692"/>
          </a:xfrm>
          <a:prstGeom prst="rect">
            <a:avLst/>
          </a:prstGeom>
          <a:noFill/>
        </p:spPr>
      </p:pic>
      <p:pic>
        <p:nvPicPr>
          <p:cNvPr id="28" name="Picture 27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9958" y="2356134"/>
            <a:ext cx="254508" cy="254508"/>
          </a:xfrm>
          <a:prstGeom prst="rect">
            <a:avLst/>
          </a:prstGeom>
          <a:noFill/>
        </p:spPr>
      </p:pic>
      <p:pic>
        <p:nvPicPr>
          <p:cNvPr id="30" name="Picture 29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559887" y="884421"/>
            <a:ext cx="279449" cy="255016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9475" y="472741"/>
            <a:ext cx="5513359" cy="5360928"/>
          </a:xfrm>
          <a:prstGeom prst="rect">
            <a:avLst/>
          </a:prstGeom>
          <a:noFill/>
          <a:ln/>
          <a:effectLst/>
        </p:spPr>
      </p:pic>
      <p:sp>
        <p:nvSpPr>
          <p:cNvPr id="34" name="Arc 33"/>
          <p:cNvSpPr/>
          <p:nvPr/>
        </p:nvSpPr>
        <p:spPr bwMode="auto">
          <a:xfrm rot="16200000">
            <a:off x="8229600" y="1828801"/>
            <a:ext cx="914400" cy="914400"/>
          </a:xfrm>
          <a:prstGeom prst="arc">
            <a:avLst>
              <a:gd name="adj1" fmla="val 16200000"/>
              <a:gd name="adj2" fmla="val 184169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6" name="Picture 3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8281" y="1973997"/>
            <a:ext cx="355091" cy="178307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/>
          <p:nvPr/>
        </p:nvCxnSpPr>
        <p:spPr bwMode="auto">
          <a:xfrm rot="5400000">
            <a:off x="7677660" y="4428699"/>
            <a:ext cx="804427" cy="7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7192355" y="4012442"/>
            <a:ext cx="914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10800000">
            <a:off x="7328834" y="3357338"/>
            <a:ext cx="764275" cy="6414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4" name="Picture 43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1345" y="4855948"/>
            <a:ext cx="202692" cy="202692"/>
          </a:xfrm>
          <a:prstGeom prst="rect">
            <a:avLst/>
          </a:prstGeom>
          <a:noFill/>
        </p:spPr>
      </p:pic>
      <p:pic>
        <p:nvPicPr>
          <p:cNvPr id="45" name="Picture 44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657" y="3791423"/>
            <a:ext cx="355091" cy="178307"/>
          </a:xfrm>
          <a:prstGeom prst="rect">
            <a:avLst/>
          </a:prstGeom>
          <a:noFill/>
        </p:spPr>
      </p:pic>
      <p:pic>
        <p:nvPicPr>
          <p:cNvPr id="47" name="Picture 46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6878" y="3884684"/>
            <a:ext cx="254508" cy="228600"/>
          </a:xfrm>
          <a:prstGeom prst="rect">
            <a:avLst/>
          </a:prstGeom>
          <a:noFill/>
        </p:spPr>
      </p:pic>
      <p:pic>
        <p:nvPicPr>
          <p:cNvPr id="49" name="Picture 48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0909" y="3109036"/>
            <a:ext cx="255017" cy="2290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4087" y="622867"/>
            <a:ext cx="7875571" cy="383642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1256" y="218440"/>
            <a:ext cx="8735741" cy="385969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692" y="309879"/>
            <a:ext cx="8736130" cy="563818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5980" y="401320"/>
            <a:ext cx="8762517" cy="53596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96378" y="584200"/>
            <a:ext cx="6884442" cy="45982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Freeform 4"/>
          <p:cNvSpPr>
            <a:spLocks/>
          </p:cNvSpPr>
          <p:nvPr/>
        </p:nvSpPr>
        <p:spPr bwMode="auto">
          <a:xfrm>
            <a:off x="5964238" y="1303338"/>
            <a:ext cx="2865437" cy="554037"/>
          </a:xfrm>
          <a:custGeom>
            <a:avLst/>
            <a:gdLst/>
            <a:ahLst/>
            <a:cxnLst>
              <a:cxn ang="0">
                <a:pos x="696" y="57"/>
              </a:cxn>
              <a:cxn ang="0">
                <a:pos x="376" y="93"/>
              </a:cxn>
              <a:cxn ang="0">
                <a:pos x="293" y="121"/>
              </a:cxn>
              <a:cxn ang="0">
                <a:pos x="110" y="176"/>
              </a:cxn>
              <a:cxn ang="0">
                <a:pos x="56" y="194"/>
              </a:cxn>
              <a:cxn ang="0">
                <a:pos x="28" y="203"/>
              </a:cxn>
              <a:cxn ang="0">
                <a:pos x="156" y="304"/>
              </a:cxn>
              <a:cxn ang="0">
                <a:pos x="558" y="294"/>
              </a:cxn>
              <a:cxn ang="0">
                <a:pos x="961" y="349"/>
              </a:cxn>
              <a:cxn ang="0">
                <a:pos x="1555" y="285"/>
              </a:cxn>
              <a:cxn ang="0">
                <a:pos x="1784" y="212"/>
              </a:cxn>
              <a:cxn ang="0">
                <a:pos x="1738" y="112"/>
              </a:cxn>
              <a:cxn ang="0">
                <a:pos x="1720" y="93"/>
              </a:cxn>
              <a:cxn ang="0">
                <a:pos x="1665" y="75"/>
              </a:cxn>
              <a:cxn ang="0">
                <a:pos x="1427" y="84"/>
              </a:cxn>
              <a:cxn ang="0">
                <a:pos x="1189" y="66"/>
              </a:cxn>
              <a:cxn ang="0">
                <a:pos x="1006" y="29"/>
              </a:cxn>
              <a:cxn ang="0">
                <a:pos x="741" y="20"/>
              </a:cxn>
              <a:cxn ang="0">
                <a:pos x="696" y="57"/>
              </a:cxn>
            </a:cxnLst>
            <a:rect l="0" t="0" r="r" b="b"/>
            <a:pathLst>
              <a:path w="1805" h="349">
                <a:moveTo>
                  <a:pt x="696" y="57"/>
                </a:moveTo>
                <a:cubicBezTo>
                  <a:pt x="589" y="67"/>
                  <a:pt x="483" y="84"/>
                  <a:pt x="376" y="93"/>
                </a:cubicBezTo>
                <a:cubicBezTo>
                  <a:pt x="348" y="102"/>
                  <a:pt x="321" y="112"/>
                  <a:pt x="293" y="121"/>
                </a:cubicBezTo>
                <a:cubicBezTo>
                  <a:pt x="242" y="155"/>
                  <a:pt x="169" y="156"/>
                  <a:pt x="110" y="176"/>
                </a:cubicBezTo>
                <a:cubicBezTo>
                  <a:pt x="92" y="182"/>
                  <a:pt x="74" y="188"/>
                  <a:pt x="56" y="194"/>
                </a:cubicBezTo>
                <a:cubicBezTo>
                  <a:pt x="47" y="197"/>
                  <a:pt x="28" y="203"/>
                  <a:pt x="28" y="203"/>
                </a:cubicBezTo>
                <a:cubicBezTo>
                  <a:pt x="0" y="286"/>
                  <a:pt x="96" y="291"/>
                  <a:pt x="156" y="304"/>
                </a:cubicBezTo>
                <a:cubicBezTo>
                  <a:pt x="293" y="297"/>
                  <a:pt x="422" y="283"/>
                  <a:pt x="558" y="294"/>
                </a:cubicBezTo>
                <a:cubicBezTo>
                  <a:pt x="694" y="318"/>
                  <a:pt x="822" y="340"/>
                  <a:pt x="961" y="349"/>
                </a:cubicBezTo>
                <a:cubicBezTo>
                  <a:pt x="1162" y="339"/>
                  <a:pt x="1356" y="297"/>
                  <a:pt x="1555" y="285"/>
                </a:cubicBezTo>
                <a:cubicBezTo>
                  <a:pt x="1640" y="268"/>
                  <a:pt x="1711" y="259"/>
                  <a:pt x="1784" y="212"/>
                </a:cubicBezTo>
                <a:cubicBezTo>
                  <a:pt x="1805" y="148"/>
                  <a:pt x="1780" y="146"/>
                  <a:pt x="1738" y="112"/>
                </a:cubicBezTo>
                <a:cubicBezTo>
                  <a:pt x="1731" y="106"/>
                  <a:pt x="1728" y="97"/>
                  <a:pt x="1720" y="93"/>
                </a:cubicBezTo>
                <a:cubicBezTo>
                  <a:pt x="1703" y="84"/>
                  <a:pt x="1665" y="75"/>
                  <a:pt x="1665" y="75"/>
                </a:cubicBezTo>
                <a:cubicBezTo>
                  <a:pt x="1584" y="91"/>
                  <a:pt x="1508" y="91"/>
                  <a:pt x="1427" y="84"/>
                </a:cubicBezTo>
                <a:cubicBezTo>
                  <a:pt x="1348" y="77"/>
                  <a:pt x="1189" y="66"/>
                  <a:pt x="1189" y="66"/>
                </a:cubicBezTo>
                <a:cubicBezTo>
                  <a:pt x="1130" y="46"/>
                  <a:pt x="1068" y="37"/>
                  <a:pt x="1006" y="29"/>
                </a:cubicBezTo>
                <a:cubicBezTo>
                  <a:pt x="920" y="0"/>
                  <a:pt x="830" y="14"/>
                  <a:pt x="741" y="20"/>
                </a:cubicBezTo>
                <a:cubicBezTo>
                  <a:pt x="721" y="27"/>
                  <a:pt x="696" y="31"/>
                  <a:pt x="696" y="5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0184" name="Group 8"/>
          <p:cNvGrpSpPr>
            <a:grpSpLocks/>
          </p:cNvGrpSpPr>
          <p:nvPr/>
        </p:nvGrpSpPr>
        <p:grpSpPr bwMode="auto">
          <a:xfrm>
            <a:off x="6530975" y="838200"/>
            <a:ext cx="1858963" cy="1276350"/>
            <a:chOff x="4114" y="750"/>
            <a:chExt cx="1171" cy="804"/>
          </a:xfrm>
        </p:grpSpPr>
        <p:sp>
          <p:nvSpPr>
            <p:cNvPr id="50181" name="Line 5"/>
            <p:cNvSpPr>
              <a:spLocks noChangeShapeType="1"/>
            </p:cNvSpPr>
            <p:nvPr/>
          </p:nvSpPr>
          <p:spPr bwMode="auto">
            <a:xfrm>
              <a:off x="4581" y="1207"/>
              <a:ext cx="7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182" name="Line 6"/>
            <p:cNvSpPr>
              <a:spLocks noChangeShapeType="1"/>
            </p:cNvSpPr>
            <p:nvPr/>
          </p:nvSpPr>
          <p:spPr bwMode="auto">
            <a:xfrm flipH="1">
              <a:off x="4114" y="1216"/>
              <a:ext cx="457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183" name="Line 7"/>
            <p:cNvSpPr>
              <a:spLocks noChangeShapeType="1"/>
            </p:cNvSpPr>
            <p:nvPr/>
          </p:nvSpPr>
          <p:spPr bwMode="auto">
            <a:xfrm flipV="1">
              <a:off x="4581" y="750"/>
              <a:ext cx="0" cy="4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7272338" y="1566863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0464" y="3175000"/>
            <a:ext cx="8763068" cy="3226332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975729" y="2260600"/>
            <a:ext cx="636781" cy="229057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82155" y="690880"/>
            <a:ext cx="279449" cy="178664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94322" y="1290016"/>
            <a:ext cx="639330" cy="229974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81594" y="2367280"/>
            <a:ext cx="280568" cy="22997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5020" y="248920"/>
            <a:ext cx="8735962" cy="30735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DR2E20SUMEET20BASU@QGLJIONS9KW1YLJ3" val="2758"/>
  <p:tag name="DEFAULTDISPLAYSOURCE" val="\documentclass{article}\pagestyle{empty}&#10;\usepackage{amssymb}&#10;\usepackage{amsmath}&#10;\begin{document}&#10;\newcommand{\bm}[1]{\mbox{\boldmath $#1$}}&#10;\newcommand{\vectornorm}[1]{\left|\left|#1\right|\right|}&#10;\noindent&#10;\end{document}"/>
  <p:tag name="EMBEDFONT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x_1, \bar{x}_1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5"/>
  <p:tag name="PICTUREFILESIZE" val="640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x_3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226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x_2,\bar{x}_2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5"/>
  <p:tag name="PICTUREFILESIZE" val="6407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\bar{x}_3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286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or the constitutive tensor, symmetry requires $\bar{C}_{ijkl}=C_{ijkl}$. &#10;However, we have&#10;\begin{displaymath}&#10;\bar{C}_{1113} = l_{1p} l_{1q} l_{1r} l_{3 s} C_{pqrs} = -C_{1113}.&#10;\end{displaymath}&#10;As from symmetry, $\bar{C}_{1113} = C_{1113}$, we must have &#10;$C_{1113}=0$.&#10;&#10;Similar argument shows that &#10;\begin{displaymath}&#10;C_{1113}=C_{3323} = C_{3331} = C_{1322} = C_{1312} = C_{3212}&#10;= C_{1123}=0,&#10;\end{displaymath}&#10;implying that the number of independent constants in the Generalised&#10;Hooke's law is $21-8=13$. 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15705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Using $x,y,z$ again, the constitutive equation becomes&#10;\begin{displaymath}&#10;\left \{ \begin{array}{c}&#10;\sigma_{xx} \\ \sigma_{yy} \\ \sigma_{zz} \\\sigma_{xy}\\&#10;\sigma_{yz} \\ \sigma_{zx}&#10;\end{array} \right \}=&#10;\left ( \begin{array}{cccccc}&#10;C_{xxxx} &amp; C_{xxyy} &amp;C_{xxzz} &amp;C_{xxxy} &amp;0 &amp;0 \\&#10;         &amp; C_{yyyy} &amp;C_{yyzz} &amp;C_{yyxy} &amp;0 &amp;0 \\&#10;         &amp;          &amp;C_{zzzz} &amp;C_{zzxy} &amp;0 &amp;0 \\&#10;         &amp;          &amp;         &amp;C_{xyxy} &amp;0 &amp;0 \\&#10;          &amp;          &amp;         &amp;         &amp; C_{yzyz} &amp; C_{yzzx} \\&#10;          &amp;          &amp;          &amp;        &amp;          &amp;C_{zxzx}&#10;\end{array} \right )&#10;\left \{ \begin{array}{c}&#10;\epsilon_{xx} \\ \epsilon_{yy} \\ \epsilon_{zz} \\2\epsilon_{xy}\\&#10;2\epsilon_{yz} \\ 2\epsilon_{zx}&#10;\end{array} \right \}&#10;\end{displaymath}&#10;Note that now for pure shear $\epsilon_{xy} \neq 0$,&#10;\begin{displaymath}&#10;\sigma_{xx} = 2 C_{xxxy} \epsilon_{xy}&#10;\end{displaymath}&#10;and when all strains except $\epsilon_{xx}$ are zero&#10;\begin{displaymath}&#10;\sigma_{xy} = C_{xxyz} \epsilon_{xx}.&#10;\end{displaymath}&#10;Consequently, principal axes of stress and strain are not the same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36"/>
  <p:tag name="PICTUREFILESIZE" val="186658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or an {\em orthotropic} material that has 3 planes of mirror symmetry, the &#10;constitutive matrix has 9 independent contants and the &#10;constitutive equation becomes&#10;\begin{displaymath}&#10;\left \{ \begin{array}{c}&#10;\sigma_{xx} \\ \sigma_{yy} \\ \sigma_{zz} \\\sigma_{xy}\\&#10;\sigma_{yz} \\ \sigma_{zx}&#10;\end{array} \right \}=&#10;\left ( \begin{array}{cccccc}&#10;C_{xxxx} &amp; C_{xxyy} &amp;C_{xxzz} &amp;0 &amp;0 &amp;0 \\&#10;         &amp; C_{yyyy} &amp;C_{yyzz} &amp;0 &amp;0 &amp;0 \\&#10;         &amp;          &amp;C_{zzzz} &amp;0 &amp;0 &amp;0 \\&#10;         &amp;          &amp;         &amp;C_{xyxy} &amp;0 &amp;0 \\&#10;          &amp;          &amp;         &amp;         &amp; C_{yzyz} &amp;0 \\&#10;          &amp;          &amp;          &amp;        &amp;          &amp;C_{zxzx}&#10;\end{array} \right )&#10;\left \{ \begin{array}{c}&#10;\epsilon_{xx} \\ \epsilon_{yy} \\ \epsilon_{zz} \\2\epsilon_{xy}\\&#10;2\epsilon_{yz} \\ 2\epsilon_{zx}&#10;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00390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inally, the strain displacement relation&#10;\begin{displaymath}&#10;\epsilon_{ij} = \frac{1}{2} (u_{i,j} + u_{j,i}),&#10;\end{displaymath}&#10;will sometimes be written in the following form&#10;\begin{displaymath}&#10;\left \{ &#10;\begin{array}{c}&#10;\epsilon_{xx} \\ \epsilon_{yy} \\ \epsilon_{zz}&#10;\\ 2 \epsilon_{xy} \\ 2 \epsilon_{yz}&#10;\\ 2 \epsilon_{zx} \end{array} \right \} = &#10;\left \{ \begin{array}{c}&#10;\frac{\partial u_x}{\partial x} \\&#10;\frac{\partial u_y}{\partial y} \\&#10;\frac{\partial u_z}{\partial z} \\&#10;\frac{\partial u_x}{\partial y} + &#10;\frac{\partial u_y}{\partial x} \\&#10;\frac{\partial u_y}{\partial z} + &#10;\frac{\partial u_z}{\partial y} \\&#10;\frac{\partial u_z}{\partial x} + &#10;\frac{\partial u_x}{\partial z} \\&#10;\end{array} \right \} = &#10;\left ( \begin{array}{ccc}&#10;\frac{\partial}{\partial x} &amp;0 &amp;0 \\&#10;0 &amp;\frac{\partial}{\partial y} &amp;0 \\&#10;0 &amp;0 &amp;\frac{\partial}{\partial z} \\&#10;\frac{\partial}{\partial y} &amp;\frac{\partial}{\partial x} &amp;0 \\&#10;0 &amp;\frac{\partial}{\partial z} &amp;\frac{\partial}{\partial y} \\&#10;\frac{\partial}{\partial z} &amp;0 &amp;\frac{\partial}{\partial x}&#10;\end{array} \right )&#10;\left \{ \begin{array}{c}&#10;u_x \\ u_y \\ u_z&#10;\end{array} \right \}.&#10;\end{displaymath}&#10;In short, we will write&#10;\begin{displaymath}&#10;\bm{\epsilon} = \bm{\cal L} \bm{u},&#10;\end{displaymath}&#10;where $\bm{\cal L}$ is an operator matrix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08"/>
  <p:tag name="PICTUREFILESIZE" val="173761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displaymath}&#10;\partial V_t&#10;\end{displaymath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"/>
  <p:tag name="PICTUREFILESIZE" val="26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displaymath}&#10;\partial V_u&#10;\end{displaymath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"/>
  <p:tag name="PICTUREFILESIZE" val="29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We will assume that the you have a working knowledge of tensors and have gone through&#10;at least one course in elasticity. Consider a body occupying a volume&#10;$V$, bounded by a surface $\partial V$ and subjected to body forces&#10;$\bm{b}$ per unit mass over its volume and surface tractions $\bm{t}$ &#10;per unit surface area on part of the &#10;surface. Then, the total force on the body is&#10;\begin{displaymath}&#10;\int_V \rho \bm{b} dV+ \int_{\partial V} \bm{t} dS.&#10;\end{displaymath}&#10;&#10;The {\em Cauchy relation} relates the surface traction at a point on the &#10;surface to the {\em stress} in the neighbourhood of this point. &#10;\begin{displaymath}&#10;\bm{t} = \bm{\sigma} \bm{n},&#10;\end{displaymath}&#10;where $\bm{n}$ is the unit normal at the point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0088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\begin{displaymath}&#10;{\bm{t}}=\left \{ \begin{array}{c}&#10;{t}_x \\ {t}_y \\ {t}_z&#10;\end{array} \right \}&#10;\end{displaymath}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88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\begin{displaymath}&#10;{\bm{u}}=\left \{ \begin{array}{c}&#10;{u}_x \\ {u}_y \\ {u}_z&#10;\end{array} \right \}&#10;\end{displaymath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2"/>
  <p:tag name="PICTUREFILESIZE" val="100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\begin{displaymath}&#10;\bm{F}_i=\left \{ \begin{array}{c}&#10;F_{ix} \\ F_{iy} \\ F_{iz}&#10;\end{array} \right \}&#10;\end{displaymath}&#10;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120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\begin{displaymath}&#10;\sigma_{ij,j} + \rho b_i =0 &#10;\end{displaymath}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6"/>
  <p:tag name="PICTUREFILESIZE" val="64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On $\partial V_t$ we have the Cauchy relations: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183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 complete problem in 3-d small strain linear elasticity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41"/>
  <p:tag name="PICTUREFILESIZE" val="6724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\begin{eqnarray}&#10;\partial V = \partial V_u &amp;\cup&amp; \partial V_t \nonumber \\&#10;\partial V_u \cap \partial V_t &amp;=&amp; \emptyset \nonumber&#10;\end{eqnarray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7"/>
  <p:tag name="PICTUREFILESIZE" val="6065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newcommand{\bm}[1]{\mbox{\boldmath $#1$}}&#10;\begin{displaymath}&#10;{\bm{n}}=\left \{ \begin{array}{c}&#10;{n}_x \\ {n}_y \\ {n}_z&#10;\end{array} \right \}&#10;\end{displaymath}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3"/>
  <p:tag name="PICTUREFILESIZE" val="100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V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"/>
  <p:tag name="PICTUREFILESIZE" val="1916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\begin{displaymath}&#10;{t}_i = \sigma_{ji} n_j&#10;\end{displaymath}&#10;\begin{displaymath}&#10;{\bm{t}} = \left \{ \begin{array}{c}&#10;\sigma_{xx} n_x + \sigma_{xy} n_y + \sigma_{xz} n_z \\&#10;\sigma_{yx} n_x + \sigma_{yy} n_y + \sigma_{yz} n_z \\&#10;\sigma_{zx} n_x + \sigma_{zy} n_y + \sigma_{zz} n_z \\&#10;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46"/>
  <p:tag name="PICTUREFILESIZE" val="21520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{\em principle of conservation of linear momentum} can be used&#10;to derive the {\em equation of motion} for a solid as&#10;\begin{displaymath}&#10;\frac{\partial \sigma_{ij}}{\partial x_j} + \rho b_i = \rho \frac{\partial u_i}&#10;{\partial t^2},&#10;\end{displaymath}&#10;where $u_i$ are the displacements at a point and the term on the &#10;right is the particle acceleration. Moreover, for quasi-static &#10;situations, we have&#10;\begin{displaymath}&#10;\frac{\partial \sigma_{ij}}{\partial x_j} + \rho b_i = 0.&#10;\end{displaymath}&#10;Equilibrium of the body dictates that the above equation have &#10;to be satisfied at all points in $V$. At all points on $\partial V$ we will&#10;additionally have:&#10;\begin{displaymath}&#10;t_i = \sigma_{ij} n_j.&#10;\end{displaymath}&#10;The {\em law of the conservation of angular momentum} further dictates&#10;that the stress tensor is symmetric, i.e&#10;\begin{displaymath}&#10;\sigma_{ij} = \sigma_{ji}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13812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At $x=0$, $u_x=u_y=0$ \\&#10;At $x=L$, $t_x=0 \Rightarrow \sigma_{xx}=0$ \\&#10;$L/2 \leq x \leq L, y=h$, $t_y=\sigma_{yy}=-w(x)$ 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70"/>
  <p:tag name="PICTUREFILESIZE" val="3486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At $y= \pm H$ $\sigma_{yy} = \sigma_0$ \\&#10;At $x= \pm W$ $\sigma_{xx}=0$ \\&#10;At $r=a$ $\bm{t} = 0 \Rightarrow \sigma_{rr} = &#10;\sigma_{r \theta} =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10"/>
  <p:tag name="PICTUREFILESIZE" val="28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At $y= \pm H$ $\sigma_{yy} = \sigma_0$ \\&#10;At $x= \pm W$ $\sigma_{xx}=0$ \\&#10;At $r=a$ $\bm{u} = 0 \Rightarrow u_r = &#10;u_\theta =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9"/>
  <p:tag name="PICTUREFILESIZE" val="2799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At $x=0$ $u_x=u_y=0$ \\&#10;At $x=2L - a$, $u_x=u_y=0$ \\&#10;At $x=b$, $F_y=P$ \\&#10;Over $L-a \leq x &lt; L, y=0$ $u_y^2 - u_y^1 \geq 0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4403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y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227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u_y^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70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A few simple cases arise. The first is {\em plane strain}&#10;where we assume that:&#10;\begin{displaymath}&#10;u_z \simeq 0, \frac{\partial}{\partial z} \simeq 0&#10;\end{displaymath}&#10;\begin{displaymath}&#10;\left \{ &#10;\begin{array}{c}&#10;\epsilon_{xx} \\ \epsilon_{yy} \\ \epsilon_{zz}&#10;\\ 2 \epsilon_{xy} \\ 2 \epsilon_{yz}&#10;\\ 2 \epsilon_{zx} \end{array} \right \} = &#10;\left \{ \begin{array}{c}&#10;\frac{\partial u_x}{\partial x} \\&#10;\frac{\partial u_y}{\partial y} \\&#10;\frac{\partial u_z}{\partial z} \\&#10;\frac{\partial u_x}{\partial y} + &#10;\frac{\partial u_y}{\partial x} \\&#10;\frac{\partial u_y}{\partial z} + &#10;\frac{\partial u_z}{\partial y} \\&#10;\frac{\partial u_z}{\partial x} + &#10;\frac{\partial u_x}{\partial z} \\&#10;\end{array} \right \} = &#10;\left ( \begin{array}{ccc}&#10;\frac{\partial}{\partial x} &amp;0 &amp;0 \\&#10;0 &amp;\frac{\partial}{\partial y} &amp;0 \\&#10;0 &amp;0 &amp;0 \\&#10;\frac{\partial}{\partial y} &amp;\frac{\partial}{\partial x} &amp;0 \\&#10;0 &amp;0 &amp;0 \\&#10;0 &amp;0 &amp;0&#10;\end{array} \right )&#10;\left \{ \begin{array}{c}&#10;u_x \\ u_y \\ u_z&#10;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16"/>
  <p:tag name="PICTUREFILESIZE" val="117645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constitutive equation under plane strain can be written as&#10;\begin{eqnarray}&#10;\sigma_{xx} &amp;=&amp; C_{xxxx} \epsilon_{xx} +&#10;C_{xxyy} \epsilon_{yy} + 2 C_{xxxy} \epsilon_{xy} \nonumber \\&#10;\sigma_{yy} &amp;=&amp; C_{yyxx} \epsilon_{xx} +&#10;C_{yyyy} \epsilon_{yy} + 2 C_{yyxy} \epsilon_{xy} \nonumber \\&#10;\sigma_{xy} &amp;=&amp; C_{xyxx} \epsilon_{xx} +&#10;C_{xyyy} \epsilon_{yy} + 2 C_{xyxy} \epsilon_{xy} \nonumber \\&#10;\nonumber&#10;\end{eqnarray}&#10;or, in matrix form for an isotropic material as&#10;\begin{displaymath}&#10;\left \{ \begin{array}{c}&#10;\sigma_{xx} \\ \sigma_{yy} \\ \sigma_{xy} \end{array} \right \} =&#10;\frac{E}{(1+\nu)(1-2 \nu)}&#10;\left ( \begin{array}{ccc}&#10;1-\nu &amp;\nu &amp;0 \\&#10;\nu &amp;1-\nu &amp;0 \\&#10;0 &amp;0 &amp;(1-2 \nu)/2 &#10;\end{array} \right )&#10;\left \{ \begin{array}{c}&#10;\epsilon_{xx} \\ \epsilon_{yy} \\ 2\epsilon_{xy} 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27"/>
  <p:tag name="PICTUREFILESIZE" val="1326579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Similarly, {\em plane stress} implies that &#10;$\sigma_{zz}=\sigma_{zx}=\sigma_{zy}=0$ so that the &#10;constitutive equations become:&#10;\begin{eqnarray}&#10;\sigma_{xx} &amp;=&amp; C_{xxxx} \epsilon_{xx} +&#10;C_{xxyy} \epsilon_{yy} + &#10;C_{xxzz} \epsilon_{zz} + 2 C_{xxxy} \epsilon_{xy} \nonumber \\&#10;\sigma_{yy} &amp;=&amp; C_{yyxx} \epsilon_{xx} +&#10;C_{yyyy} \epsilon_{yy} + &#10;C_{yyzz} \epsilon_{zz} + 2 C_{yyxy} \epsilon_{xy} \nonumber \\&#10;\sigma_{xy} &amp;=&amp; C_{xyxx} \epsilon_{xx} +&#10;C_{xyyy} \epsilon_{yy} + &#10;C_{xyzz} \epsilon_{zz} + 2 C_{xyxy} \epsilon_{xy} \nonumber &#10;\end{eqnarray}&#10;with,&#10;\begin{displaymath}&#10;C_{zzxx} \epsilon_{xx} + C_{zzyy} \epsilon_{yy}&#10;+ C_{zzzz} \epsilon_{zz} + 2 C_{zzxy} \epsilon_{xy} =0,&#10;\end{displaymath} &#10;leading to, for the isotropic case,&#10;\begin{displaymath}&#10;\left \{ \begin{array}{c}&#10;\sigma_{xx} \\ \sigma_{yy} \\ \sigma_{xy} \end{array} \right \} =&#10;\frac{E}{1-\nu^2}&#10;\left ( \begin{array}{ccc}&#10;1 &amp;\nu &amp;0 \\&#10;\nu &amp;1 &amp;0 \\&#10;0 &amp;0 &amp;(1-\nu)/2 &#10;\end{array} \right )&#10;\left \{ \begin{array}{c}&#10;\epsilon_{xx} \\ \epsilon_{yy} \\ 2\epsilon_{xy} \end{array} \right \}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58409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5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In this course we will use the {\em infinitesimal strain tensor} to describe&#10;deformations. The {\em strain displacement relationships} are&#10;\begin{displaymath}&#10;\epsilon_{ij} = \frac{1}{2} \left ( u_{i,j} + u_{j,i} \right )&#10;=  \frac{1}{2} \left ( \frac{\partial u_i}{\partial x_j} + &#10;\frac{\partial u_i}{\partial x_i} \right ).&#10;\end{displaymath}&#10;Note that the small strain tensor is symmetric. Also, there are &#10;six strain equations relating three displacement components. Therefore,&#10;while the derivations of strain components from displacements is &#10;straightforward, the determination of displacements from strains &#10;require additional conditions called {\em compatibility conditions} given as:&#10;\begin{displaymath}&#10;\epsilon_{ij,kl} + \epsilon_{kl,ij} = \epsilon_{lj,ki} + \epsilon_{ki,lj}.&#10;\end{displaymath}&#10;For example, a strain field given as $\epsilon_{11} = c_1 x_1 (x_1^2+&#10;x_2^2)$, $\epsilon_{22} = (1/3) c_2 x_1^3$ and $\epsilon_{12}&#10;= c_3 x_1^2 x_2$ is not compatible unless &#10;$c_1 + c_2 - 2 c_3 = 0$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600889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8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e}_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5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e}_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r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34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$\bm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Position vector of a point in cylindrical polar coordinates is&#10;\begin{displaymath}&#10;\bm{x} = r \bm{e}_r + x_3 \bm{e}_z.&#10;\end{displaymath}&#10;where, in terms of the Cartesian bases $\bm{e}_\alpha$,&#10;\begin{eqnarray}&#10;\bm{e}_r &amp;=&amp; \cos \theta \bm{e}_1 + \sin \theta \bm{e}_2 \nonumber \\&#10;\bm{e}_\theta &amp;=&amp; -\sin \theta \bm{e}_1 + \cos \theta \bm{e}_2 \nonumber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3050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other simple case is the {\em axisymmetric} one. To understand this,&#10;we will need to derive all the equations of elasticity in the cylindrical polar coordinate system.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32533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It is easy to show that&#10;\begin{displaymath}&#10;\frac{\partial \bm{e}_r}{\partial \theta} = \bm{e}_\theta, \; &#10;\mathrm{and} \; \frac{\partial \bm{e}_\theta}{\partial \theta} = -\bm{e}_r.&#10;\end{displaymath}&#10;Variations of the base vectors with $r$ are zero. The following relations are&#10;also easy to show&#10;\begin{displaymath}&#10;\nabla = \bm{e}_1 \frac{\partial}{\partial x_1}  +&#10;\bm{e}_2 \frac{\partial}{\partial x_1} + \bm{e}_3 &#10;\frac{\partial}{\partial x_3} = \bm{e}_r \frac{\partial}{\partial r}&#10;+ \bm{e}_\theta \frac{1}{r} \frac{\partial}{\partial \theta} + &#10;\bm{e}_3 \frac{\partial}{\partial x_3}&#10;\end{displaymath}&#10;The above relations follow from the chain rule, eg.&#10;\begin{displaymath}&#10;\frac{\partial}{\partial x_1} = \frac{\partial}{\partial r} \frac{\partial r}&#10;{\partial x_1} + \frac{\partial}{\partial \theta} \frac{\partial \theta}&#10;{\partial x_1} &#10;\end{displaymath}&#10;Recall that we have&#10;\begin{eqnarray}&#10;r^2 &amp;=&amp; x_1^2+x_2^2 \nonumber \\&#10;\theta &amp;=&amp; \tan^{-1} \frac{x_2}{x_1} \nonumber&#10;\end{eqnarray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5"/>
  <p:tag name="PICTUREFILESIZE" val="7454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Now&#10;\begin{eqnarray}&#10;\nabla \bm{u} &amp;=&amp; \left [ \bm{e}_r \frac{\partial}{\partial r} + \bm{e}_\theta&#10;\frac{1}{r} \frac{\partial}{\partial \theta} + \bm{e}_3 &#10;\frac{\partial}{\partial x_3} \right ] (u_r \bm{e}_r&#10;+ u_\theta \bm{e}_\theta + u_3 \bm{e}_3 ) \nonumber \\&#10;&amp;=&amp; \frac{\partial u_r}{\partial r} \bm{e}_r \bm{e}_r + &#10;\frac{\partial u_\theta}{\partial r} \bm{e}_r \bm{e}_\theta +&#10;\frac{1}{r} \left ( \frac{\partial u_r}{\partial \theta} - u_\theta \right )&#10; \bm{e}_\theta \bm{e}_r + \frac{1}{r} &#10;\left ( \frac{\partial u_\theta}{\partial \theta} - u_r \right )&#10;\bm{e}_\theta \bm{e}_\theta \nonumber&#10;\end{eqnarray}&#10;Since strain is &#10;\begin{displaymath}&#10;\bm{\epsilon} = \frac{1}{2} \left [ \nabla \bm{u} + (\nabla \bm{u})^T \right ],&#10;\end{displaymath}&#10;we get,&#10;\begin{eqnarray}&#10;\epsilon_{rr} &amp;=&amp; \frac{\partial u_r}{\partial r} \nonumber \\&#10;\epsilon_{\theta \theta} &amp;=&amp; \frac{1}{r} \left ( u_r + \frac{\partial u_\theta}&#10;{\partial \theta} \right ) \nonumber \\&#10;\epsilon_{zz} &amp;=&amp; \frac{\partial u_z}{\partial z} \nonumber \\&#10;\epsilon_{r \theta} &amp;=&amp; \frac{1}{2} \left ( &#10;\frac{1}{r} \frac{\partial u_r}{\partial \theta} + \frac{\partial u_\theta}&#10;{\partial r} - \frac{u_\theta}{r} \right ) \nonumber \\&#10;\epsilon_{\theta z} &amp;=&amp; \frac{1}{2} \left ( \frac{\partial u_\theta}{\partial &#10;z} + \frac{\partial u_z}{\partial \theta} \right ),&#10;\epsilon_{zr} = \frac{1}{2} \left ( \frac{\partial u_r}{\partial z} +&#10;\frac{\partial u_z}{\partial r} \right ).&#10; \nonumber&#10;\end{eqnarray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6"/>
  <p:tag name="PICTUREFILESIZE" val="8500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Constitutive law for small strain, linear elasticity or &#10;{\em generalised Hooke's law}&#10;\begin{displaymath}&#10;\sigma_{ij} = C_{ijkl} \epsilon_{kl}&#10;\end{displaymath}&#10;&#10;Moreover, from a thermodynamic standpoint, for a material which is &#10;reversible  we can assume that &#10;there exists a {\em strain energy density function} $U(\bm{\epsilon})$&#10;such that:&#10;\begin{displaymath}&#10;\sigma_{ij} = \frac{\partial U}{\partial \epsilon_{ij}}.&#10;\end{displaymath}&#10;or, equivalently, the strain energy density is obtained as:&#10;\begin{displaymath}&#10;U = \int_0^{\bm{\epsilon}} \sigma_{ij} d \epsilon_{ij}.&#10;\end{displaymath}&#10;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453036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ewcommand{\bm}[1]{\mbox{\boldmath $#1$}}&#10;\noindent&#10;Similarly the equilibrium equation is&#10;\begin{displaymath}&#10;\nabla \cdot \bm{\sigma} + \bm{b} = 0.&#10;\end{displaymath}&#10;So,&#10;\begin{eqnarray}&#10;\nabla \cdot \bm{\sigma} &amp;=&amp; \left ( \bm{e}_r \frac{\partial}{\partial r}&#10;+ \bm{e}_\theta \frac{1}{r} \frac{\partial}{\partial \theta} +&#10;\bm{e}_3 \frac{\partial}{\partial x_3} \right ) \cdot &#10;\left ( \sigma_{rr} \bm{e}_r \bm{e}_r + \sigma_{r \theta} \bm{e}_r \bm{e}_\theta&#10;+ \sigma_{r 3} \bm{e}_r \bm{e}_3 + \dots \right ), \nonumber&#10;\end{eqnarray}&#10;leading to the equilibrium equations in cylindrical polar&#10;coordinates:&#10;\begin{eqnarray}&#10;\frac{\partial \sigma_{rr}}{\partial r} + \frac{1}{r}&#10;\frac{\partial \sigma_{r \theta}}{\partial \theta} +&#10;\frac{\partial \sigma_{rz}}{\partial z} + \frac{1}{r} \left(\sigma_{rr}&#10;- \sigma_{\theta \theta} \right ) + b_r &amp;=&amp; 0 \nonumber \\&#10;\frac{\partial \sigma_{r \theta}}{\partial r} + \frac{1}{r}&#10;\frac{\partial \sigma_{\theta \theta}}{\partial \theta} +&#10;\frac{2}{r}\frac{\partial \sigma_{ \theta z }}{\partial z} + \frac{2}{r} &#10;\sigma_{r \theta}&#10; + b_\theta &amp;=&amp; 0 \nonumber \\&#10;\frac{\partial \sigma_{r z}}{\partial r} + \frac{1}{r}&#10;\frac{\partial \sigma_{\theta z}}{\partial \theta} +&#10;\frac{\partial \sigma_{zz}}{\partial z} + \frac{1}{r} &#10;\sigma_{r z}&#10; + b_z &amp;=&amp; 0 \nonumber &#10;\end{eqnarray}&#10;where, $(b_r,b_\theta,b_z)$ are the components of the body force.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3"/>
  <p:tag name="PICTUREFILESIZE" val="843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For axisymmetry we assume that&#10;\begin{displaymath}&#10;\frac{\partial}{\partial \theta} \simeq 0, &#10;u_\theta \simeq 0&#10;\end{displaymath}&#10;which leads to strains &#10;\begin{eqnarray}&#10;\epsilon_{rr} &amp;=&amp; \frac{\partial u_r}{\partial r} &#10;\nonumber \\&#10;\epsilon_{r \theta} &amp;=&amp; \frac{1}{2}&#10;\left ( \frac{1}{r} \frac{\partial u_r}{\partial&#10;\theta} + \frac{\partial u_\theta}{\partial r}&#10;- \frac{u_\theta}{r} \right ) \simeq 0 \nonumber \\&#10;\epsilon_{\theta \theta} &amp;=&amp; \frac{1}{r}&#10;\frac{\partial u_\theta}{\partial \theta} &#10;+ \frac{u_r}{r} \simeq \frac{u_r}{r} \nonumber \\&#10;\epsilon_{zz} &amp;=&amp; \frac{\partial u_z}{\partial z} \nonumber \\&#10;\epsilon_{rz} &amp;=&amp; \frac{\partial u_r}{\partial z} +&#10;\frac{\partial u_z}{\partial r} \nonumber \\&#10;\epsilon_{z \theta} &amp;\simeq&amp; 0&#10;\nonumber&#10;\end{eqnarray}&#10;Note that in the $(r,z)$ plane, the situation is similar to that in the &#10;plane strain case, i.e the in-plane and the out of plane normal strain are &#10;only non-zero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91129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constitutive equation becomes:&#10;\begin{displaymath}&#10;\left \{ \begin{array}{c}&#10;\sigma_{rr} \\ \sigma_{\theta \theta} \\ \sigma_{zz} \\&#10;\sigma_{z r} \end{array} \right \}&#10;= &#10;\frac{(1 - \nu) E}{(1+\nu)(1- 2 \nu)}&#10;\left ( \begin{array}{cccc}&#10;1 &amp;f &amp;f &amp;0 \\  &amp;1 &amp;f &amp;0 \\ &amp; &amp;1 &amp;0 \\ &amp; &amp; &amp;g&#10;\end{array} \right )&#10;\left \{ \begin{array}{c}&#10;\epsilon_{rr} \\ \epsilon_{\theta \theta} \\&#10;\epsilon_{zz} \\ \epsilon_{z r} \end{array}&#10;\right \}&#10;\end{displaymath}&#10;\\ \\&#10;\begin{eqnarray}&#10;f &amp;=&amp; \frac{\nu}{1 - \nu} \nonumber \\&#10;g &amp;=&amp; \frac{1 - 2 \nu}{2 (1 - \nu)} \nonumber &#10;\end{eqnarray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4"/>
  <p:tag name="PICTUREFILESIZE" val="1306937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rr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"/>
  <p:tag name="PICTUREFILESIZE" val="145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\theta \theta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8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zz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76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sigma_{zr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66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work done by surface tractions, body forces and point loads&#10;applied on a body is given by&#10;\begin{displaymath}&#10;W_E = \int_V \rho \bm{b} \cdot \bm{u} dV + \int_{\partial V} \bm{t} &#10;\cdot \bm{u} dS + \sum_i \bm{F}_i \cdot \bm{u}_i.&#10;\end{displaymath}&#10;Work done {\em on the body} is considered negative.&#10;&#10;As discussed earlier, {\em strain energy per unit volume} stored in an&#10;elastic body due to&#10;the stresses and strains generated is &#10;\begin{displaymath}&#10;U = \int_0^{\epsilon_{ij}} \sigma_{ij} d \epsilon_{ij}.&#10;\end{displaymath}&#10;The {\em internal work} is thus given as&#10;\begin{displaymath}&#10;W_I = \int_V U dV.&#10;\end{displaymath}&#10;The {\em potential energy} is defined as&#10;\begin{displaymath}&#10;\Pi = W_I - W_E.&#10;\end{displaymath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224406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P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"/>
  <p:tag name="PICTUREFILESIZE" val="1916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L_1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91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us $C_{ijkl}$ has the following symmetries&#10;\begin{eqnarray}&#10;C_{ijkl} &amp;=&amp; C_{jikl} \;\; \mbox{in view of the symmetry of stress}\nonumber \\&#10;C_{ijkl} &amp;=&amp; C_{ijlk} \;\; \mbox{in view of the symmetry of strain} \nonumber \\&#10;C_{ijkl} &amp;=&amp; C_{klij} \;\; \mbox{in view of the fact that $U$ exists}\nonumber&#10;\end{eqnarray}&#10;These symmetries lead to 21 independent components in $C_{ijkl}$.&#10;The independent components of stress are&#10;$\sigma_{11}, \sigma_{22}, \sigma_{33}, \sigma_{12},&#10;\sigma_{23}, \sigma_{31}$. Thus, we can use the {\em Voigt notation}&#10;to write the constitutive equation as&#10;\begin{displaymath}&#10;\left \{ \begin{array}{c}&#10;\sigma_{11} \\ \sigma_{22} \\ \sigma_{33} \\ \sigma_{12} \\&#10;\sigma_{23} \\ \sigma_{31} &#10;\end{array}&#10;\right \} = &#10;\left ( \begin{array}{cccccc}&#10;C_{1111}    &amp;C_{1122}    &amp;C_{1133}   &amp;C_{1112}  &amp;C_{1123}   &amp;C_{1131}&#10;\\&#10;  &amp;C_{2222}    &amp;C_{2233}   &amp;C_{2212}  &amp;C_{2223}   &amp;C_{2231}&#10;\\&#10;&amp;    &amp;C_{3333}   &amp;C_{3312}  &amp;C_{3323}   &amp;C_{3331}&#10;\\&#10;&amp;   &amp;  &amp;C_{1212}  &amp;C_{1223}   &amp;C_{1231}&#10;\\&#10;&amp;    &amp;  &amp;&amp;C_{2323}   &amp;C_{2331}&#10;\\&#10;&amp;    &amp;  &amp;&amp; &amp;C_{3131}&#10;\end{array} \right )&#10;\left \{ \begin{array}{c}&#10;\epsilon_{11} \\ \epsilon_{22} \\ \epsilon_{33} \\2 \epsilon_{12} \\&#10;2\epsilon_{23} \\ 2\epsilon_{31} &#10;\end{array}&#10;\right \} &#10;\end{displaymath}&#10;Note that factor $2$ in the off-diagonal strain components. These &#10;arise from symmetry again.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2122427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L_2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1"/>
  <p:tag name="PICTUREFILESIZE" val="3180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\begin{minipage}{3 in}&#10;The uniaxial stress strain behaviour of the bars is given by&#10;\begin{displaymath}&#10;\sigma = \left \{ \begin{array}{cc}&#10;E \sqrt{\epsilon}  &amp;\mbox{$\epsilon \geq 0$}\\&#10;-E \sqrt{-\epsilon}  &amp;\mbox{$\epsilon \leq 0$}&#10;\end{array} \right .&#10;\end{displaymath}&#10;From the free body diagram of the joint, it is easy to show that&#10;\begin{displaymath}&#10;F_1 = - \sqrt{3} P \; \mbox{and} \; F_2 = 2 P.&#10;\end{displaymath}&#10;The stresses and strains are consequently,&#10;\begin{displaymath}&#10;\sigma_1 = - \frac{\sqrt{3}P}{A_1}, \sigma_2 = \frac{2 P}{A_2},&#10;\end{displaymath}&#10;and&#10;\begin{displaymath}&#10;\epsilon_1 = - \frac{3 P^2}{A_1^2 E^2}, \epsilon_2 = \frac{4 P^2}{A_2^2 E^2}.&#10;\end{displaymath}&#10;\end{minipage}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17"/>
  <p:tag name="PICTUREFILESIZE" val="127326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30^o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4"/>
  <p:tag name="PICTUREFILESIZE" val="2869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P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8"/>
  <p:tag name="PICTUREFILESIZE" val="1916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30^o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4"/>
  <p:tag name="PICTUREFILESIZE" val="2869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F_1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627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$F_2$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627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e strain energy of the structure is &#10;\begin{displaymath} &#10;U = \int_0^{\epsilon_1} - E \sqrt{-\epsilon_1} d \epsilon_1 + &#10;\int_0^{\epsilon_2} E \sqrt{\epsilon_2} d \epsilon_2 =&#10;\frac{2 \sqrt{3} P^3}{A_1^3 E^2} + \frac{2}{3} \left ( \frac{8 P^3}{A_2^3&#10;E^2} \right ).&#10;\end{displaymath}&#10;The total stored internal energy is &#10;\begin{displaymath}&#10;W_I = \int U dV = \frac{2 \sqrt{3} P^3}{A_1^3 E^2} A_1 L_1+ \frac{2}{3} \left ( \frac{8 P^3}{A_2^3&#10;E^2} \right ) A_2 L_2,&#10;\end{displaymath}&#10;so that&#10;\begin{displaymath}&#10;W_I = \frac{2}{3} \left [ \left ( \frac{3 \sqrt{3} P^3 L_1}&#10;{A_1^2 E^2} \right ) + \left ( \frac{8 P^3 L_2}{A_2^2 E^2} \right )&#10;\right ].&#10;\end{displaymath}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10"/>
  <p:tag name="PICTUREFILESIZE" val="130089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Using $x,y,z$ instead of $1,2,3$, we have an equivalent expression,&#10;\begin{displaymath}&#10;\left \{ \begin{array}{c}&#10;\sigma_{xx} \\ \sigma_{yy} \\ \sigma_{zz} \\\sigma_{xy}\\&#10;\sigma_{yz} \\ \sigma_{zx}&#10;\end{array} \right \}=&#10;\left ( \begin{array}{cccccc}&#10;C_{xxxx} &amp; C_{xxyy} &amp;C_{xxzz} &amp;C_{xxxy} &amp;C_{xxyz} &amp;C_{xxzx} \\&#10;         &amp; C_{yyyy} &amp;C_{yyzz} &amp;C_{yyxy} &amp;C_{yyyz} &amp;C_{yyzx} \\&#10;         &amp;          &amp;C_{zzzz} &amp;C_{zzxy} &amp;C_{zzyz} &amp;C_{zzzx} \\&#10;         &amp;          &amp;         &amp;C_{xyxy} &amp;C_{xyyz} &amp;C_{xyzx} \\&#10;          &amp;          &amp;         &amp;         &amp; C_{yzyz} &amp;C_{yzzx} \\&#10;          &amp;          &amp;          &amp;        &amp;          &amp;C_{zxzx}&#10;\end{array} \right )&#10;\left \{ \begin{array}{c}&#10;\epsilon_{xx} \\ \epsilon_{yy} \\ \epsilon_{zz} \\2\epsilon_{xy}\\&#10;2\epsilon_{yz} \\ 2\epsilon_{zx}&#10;\end{array} \right \}&#10;\end{displaymath}&#10;which, we will write often as&#10;\begin{displaymath}&#10;\bm{\sigma} = \bm{C}\bm{\epsilon} &#10;\end{displaymath}&#10;For an isotropic elastic material it can be shown that &#10;\begin{displaymath}&#10;C_{ijkl} = \lambda \delta_{ij} \delta_{kl} + \mu&#10;(\delta_{ik} \delta_{jl} + \delta_{il} \delta_{jk})&#10;\end{displaymath}&#10;which requires only 2 indenpendent constants. The above expressions &#10;are in terms of {\em Lame's constants} $\lambda$ and $\mu$, &#10;expressed in terms of {\em Young's modulus} $E$ and &#10;{\em Poisson's ratio} &#10;$\nu$ as&#10;$\lambda = \nu E/(1+ \nu) (1 - 2 \nu)$ and &#10;$\mu = E/2(1+\nu)$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02308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Thus, we can easily see that&#10;\begin{eqnarray}&#10;C_{xxxx} &amp;=&amp; C_{yyyy}=C_{zzzz}=\lambda+2 \mu \nonumber \\&#10;C_{xxyy} &amp;=&amp; C_{yyzz} = C_{zzxx} = \lambda \nonumber \\&#10;C_{xyxy} &amp;=&amp; C_{yzyz} = C_{zxzx} = \mu \nonumber \\&#10;\nonumber&#10;\end{eqnarray}&#10;so that, for an isotropic material,&#10;\begin{displaymath}&#10;\bm{C} = \left ( \begin{array}{cccccc}&#10;\lambda+2 \mu &amp;\lambda &amp;\lambda &amp;0 &amp;0 &amp;0 \\&#10;\lambda       &amp;\lambda+2 \mu &amp;\lambda &amp;0 &amp;0 &amp;0 \\&#10;\lambda  &amp;\lambda &amp;\lambda + 2 \mu &amp;0 &amp;0 &amp;0 \\&#10;0 &amp;0 &amp;0 &amp;\mu &amp;0 &amp;0 \\&#10;0 &amp;0 &amp;0 &amp;0 &amp;\mu &amp;0  \\&#10;0 &amp;0 &amp;0 &amp;0 &amp;0 &amp;\mu  \\&#10;\end{array} \right )&#10;\end{displaymath} 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71"/>
  <p:tag name="PICTUREFILESIZE" val="136379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newcommand{\bm}[1]{\mbox{\boldmath $#1$}}&#10;\noindent&#10;Now we explore the structure of the constitutive matrix for a material &#10;which has one plane of symmetry. Let this plane have a normal &#10;$\bm{e}_3$. Consider two coordinate axes $x_i$ and &#10;$\bar{x}_i$ as shown in the figure. Recall that the components of a &#10;tensor $\bar{A}_{i_1 i_2 i_3 \dots}$&#10;in the barred system are connected to those of the old system&#10;through the {\em tensor transformation relation}&#10;\begin{displaymath}&#10;\bar{A}_{i_1 i_2 i_3 \dots} = l_{i_1 j_1} l_{i_2 j_2} \dots A_{j_1 j_2 j_3 \dots}&#10;\end{displaymath}&#10;where $l_{i_m j_n} = \cos(x_{i_m},\bar{x}_{j_n})$. In the present case,&#10;where only the direction of the $x_3$ axis has been flipped about the&#10;plane of symmetry $x_1-x_2$&#10;the only non-zero components of $l_{i_m,j_n}$ are,&#10;$l_{11}=1$, $l_{22}=1$ and $l_{33}=-1$. &#10;&#10;&#10;\end{document}&#10;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1217806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solidFill>
          <a:srgbClr val="FFFF00"/>
        </a:solidFill>
        <a:ln>
          <a:solidFill>
            <a:schemeClr val="tx1"/>
          </a:solidFill>
        </a:ln>
      </a:spPr>
      <a:bodyPr wrap="square" rtlCol="0">
        <a:spAutoFit/>
      </a:bodyPr>
      <a:lstStyle>
        <a:defPPr algn="l">
          <a:defRPr b="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143257</TotalTime>
  <Words>59</Words>
  <Application>Microsoft Office PowerPoint</Application>
  <PresentationFormat>On-screen Show (4:3)</PresentationFormat>
  <Paragraphs>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Symbol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Kanpur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Sumit Basu</dc:creator>
  <cp:lastModifiedBy>Nageshwar Kotame</cp:lastModifiedBy>
  <cp:revision>389</cp:revision>
  <dcterms:created xsi:type="dcterms:W3CDTF">2005-12-26T06:17:32Z</dcterms:created>
  <dcterms:modified xsi:type="dcterms:W3CDTF">2018-02-02T06:13:09Z</dcterms:modified>
</cp:coreProperties>
</file>